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8"/>
  </p:notesMasterIdLst>
  <p:sldIdLst>
    <p:sldId id="260" r:id="rId5"/>
    <p:sldId id="261" r:id="rId6"/>
    <p:sldId id="258" r:id="rId7"/>
    <p:sldId id="262" r:id="rId8"/>
    <p:sldId id="309" r:id="rId9"/>
    <p:sldId id="263" r:id="rId10"/>
    <p:sldId id="274" r:id="rId11"/>
    <p:sldId id="315" r:id="rId12"/>
    <p:sldId id="316" r:id="rId13"/>
    <p:sldId id="310" r:id="rId14"/>
    <p:sldId id="271" r:id="rId15"/>
    <p:sldId id="272" r:id="rId16"/>
    <p:sldId id="285" r:id="rId17"/>
    <p:sldId id="495" r:id="rId18"/>
    <p:sldId id="486" r:id="rId19"/>
    <p:sldId id="497" r:id="rId20"/>
    <p:sldId id="500" r:id="rId21"/>
    <p:sldId id="496" r:id="rId22"/>
    <p:sldId id="501" r:id="rId23"/>
    <p:sldId id="499" r:id="rId24"/>
    <p:sldId id="308" r:id="rId25"/>
    <p:sldId id="264" r:id="rId26"/>
    <p:sldId id="27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798"/>
    <a:srgbClr val="AAC3DA"/>
    <a:srgbClr val="84AFD3"/>
    <a:srgbClr val="B4D4EA"/>
    <a:srgbClr val="879ED5"/>
    <a:srgbClr val="55658D"/>
    <a:srgbClr val="7C94CE"/>
    <a:srgbClr val="77A2CB"/>
    <a:srgbClr val="5880D1"/>
    <a:srgbClr val="EC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1" d="100"/>
          <a:sy n="121" d="100"/>
        </p:scale>
        <p:origin x="-10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128D5-A68C-4A75-881E-846BEEEE9150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DAFE1-DBE7-4484-A4F7-5AFFC156F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11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b21044f9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b21044f9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962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b21044f9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b21044f9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938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b21044f9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b21044f9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96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b21044f9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b21044f9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75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b21044f9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b21044f9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452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b21044f9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b21044f9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878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b21044f9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b21044f9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17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7BAC-9ABC-4A23-AF29-62A8497FDCC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8BC5-4239-4D54-86FB-E142432D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7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7BAC-9ABC-4A23-AF29-62A8497FDCC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8BC5-4239-4D54-86FB-E142432D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76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7BAC-9ABC-4A23-AF29-62A8497FDCC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8BC5-4239-4D54-86FB-E142432D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90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8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79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74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95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39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90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4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0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7BAC-9ABC-4A23-AF29-62A8497FDCC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8BC5-4239-4D54-86FB-E142432D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59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53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06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65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46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15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33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73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26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76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7BAC-9ABC-4A23-AF29-62A8497FDCC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8BC5-4239-4D54-86FB-E142432D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38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25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49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11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62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елый лист с логотипом в углу 1">
  <p:cSld name="Белый лист с логотипом в углу 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 userDrawn="1"/>
        </p:nvSpPr>
        <p:spPr>
          <a:xfrm>
            <a:off x="3664033" y="795700"/>
            <a:ext cx="526000" cy="44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2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4417" y="495301"/>
            <a:ext cx="10847915" cy="12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2" name="Google Shape;22;p4"/>
          <p:cNvSpPr/>
          <p:nvPr/>
        </p:nvSpPr>
        <p:spPr>
          <a:xfrm>
            <a:off x="455600" y="750767"/>
            <a:ext cx="365600" cy="29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F3C9033-BB4D-4247-A54C-4FD59EF034A1}"/>
              </a:ext>
            </a:extLst>
          </p:cNvPr>
          <p:cNvSpPr/>
          <p:nvPr userDrawn="1"/>
        </p:nvSpPr>
        <p:spPr>
          <a:xfrm>
            <a:off x="0" y="6106583"/>
            <a:ext cx="114808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7" name="Google Shape;69;p13">
            <a:extLst>
              <a:ext uri="{FF2B5EF4-FFF2-40B4-BE49-F238E27FC236}">
                <a16:creationId xmlns:a16="http://schemas.microsoft.com/office/drawing/2014/main" xmlns="" id="{71D5A566-F526-48E3-9E01-D75DBD179531}"/>
              </a:ext>
            </a:extLst>
          </p:cNvPr>
          <p:cNvPicPr preferRelativeResize="0"/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27" y="6145720"/>
            <a:ext cx="1544373" cy="407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93662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35">
          <p15:clr>
            <a:srgbClr val="FBAE40"/>
          </p15:clr>
        </p15:guide>
        <p15:guide id="4" orient="horz" pos="3072">
          <p15:clr>
            <a:srgbClr val="FBAE40"/>
          </p15:clr>
        </p15:guide>
        <p15:guide id="5" orient="horz" pos="804">
          <p15:clr>
            <a:srgbClr val="FBAE40"/>
          </p15:clr>
        </p15:guide>
        <p15:guide id="6" pos="4422">
          <p15:clr>
            <a:srgbClr val="FBAE40"/>
          </p15:clr>
        </p15:guide>
        <p15:guide id="7" pos="295">
          <p15:clr>
            <a:srgbClr val="FBAE40"/>
          </p15:clr>
        </p15:guide>
        <p15:guide id="8" pos="54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81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43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26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861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0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7BAC-9ABC-4A23-AF29-62A8497FDCC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8BC5-4239-4D54-86FB-E142432D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114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58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06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0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125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223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6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7BAC-9ABC-4A23-AF29-62A8497FDCC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8BC5-4239-4D54-86FB-E142432D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5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7BAC-9ABC-4A23-AF29-62A8497FDCC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8BC5-4239-4D54-86FB-E142432D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8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7BAC-9ABC-4A23-AF29-62A8497FDCC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8BC5-4239-4D54-86FB-E142432D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98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7BAC-9ABC-4A23-AF29-62A8497FDCC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8BC5-4239-4D54-86FB-E142432D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9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7BAC-9ABC-4A23-AF29-62A8497FDCC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8BC5-4239-4D54-86FB-E142432D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43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B7BAC-9ABC-4A23-AF29-62A8497FDCC6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D8BC5-4239-4D54-86FB-E142432DC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59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7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200A5-338C-4B25-B334-D300C559A9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FAFE-0578-4CB3-8B28-10D9C492C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1c.ru/rus/partners/franch-citylist.jsp" TargetMode="Externa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hyperlink" Target="https://www.facebook.com/axiomasoft/" TargetMode="External"/><Relationship Id="rId7" Type="http://schemas.openxmlformats.org/officeDocument/2006/relationships/hyperlink" Target="https://vk.com/axiomasoft" TargetMode="External"/><Relationship Id="rId12" Type="http://schemas.openxmlformats.org/officeDocument/2006/relationships/image" Target="../media/image69.png"/><Relationship Id="rId2" Type="http://schemas.openxmlformats.org/officeDocument/2006/relationships/hyperlink" Target="https://axioma-soft.ru/about/news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channel/UCj5Aytw0qQk52tBHpyBQwbQ" TargetMode="External"/><Relationship Id="rId11" Type="http://schemas.openxmlformats.org/officeDocument/2006/relationships/image" Target="../media/image68.png"/><Relationship Id="rId5" Type="http://schemas.openxmlformats.org/officeDocument/2006/relationships/hyperlink" Target="https://twitter.com/axioma_soft" TargetMode="External"/><Relationship Id="rId10" Type="http://schemas.openxmlformats.org/officeDocument/2006/relationships/image" Target="../media/image67.png"/><Relationship Id="rId4" Type="http://schemas.openxmlformats.org/officeDocument/2006/relationships/hyperlink" Target="https://www.instagram.com/axiomasoft/" TargetMode="External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tiff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AFD3"/>
            </a:gs>
            <a:gs pos="65000">
              <a:srgbClr val="2F579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152" b="35337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09426" y="4848045"/>
            <a:ext cx="5782574" cy="18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668"/>
          <a:stretch/>
        </p:blipFill>
        <p:spPr>
          <a:xfrm>
            <a:off x="6745913" y="5084823"/>
            <a:ext cx="5109599" cy="132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00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50" y="1663042"/>
            <a:ext cx="7762875" cy="28797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30599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По результатам 1 квартала 2021 года, компания вошла в первую 10 партнеров рейтинга «ТОП – 50 партнеров для продвижения «1С:Предприятие 8 через Интернет» (1С:Фреш)», и заняли сразу 5 место по России, и 1 место по Москве!!!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1123291"/>
          </a:xfrm>
          <a:prstGeom prst="rect">
            <a:avLst/>
          </a:prstGeom>
          <a:solidFill>
            <a:srgbClr val="30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300" dirty="0">
                <a:latin typeface="+mj-lt"/>
              </a:rPr>
              <a:t>НАШИ ДОСТИЖЕНИЯ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52450" y="4762500"/>
            <a:ext cx="10668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>
                <a:solidFill>
                  <a:srgbClr val="30599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основном рейтинге фирм-</a:t>
            </a:r>
            <a:r>
              <a:rPr lang="ru-RU" sz="3200" b="1" dirty="0" err="1">
                <a:solidFill>
                  <a:srgbClr val="30599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франчайзи</a:t>
            </a:r>
            <a:r>
              <a:rPr lang="ru-RU" sz="3200" b="1" dirty="0">
                <a:solidFill>
                  <a:srgbClr val="30599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1С Компания вошла в 10-ку лидеров по миру, заняв 10-ю позицию этого списка! </a:t>
            </a:r>
            <a:r>
              <a:rPr lang="ru-RU" sz="3200" b="1" dirty="0">
                <a:solidFill>
                  <a:srgbClr val="30599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Ссылка на рейтинг</a:t>
            </a:r>
            <a:r>
              <a:rPr lang="ru-RU" sz="3200" b="1" dirty="0">
                <a:solidFill>
                  <a:srgbClr val="305999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695" r="50318" b="7634"/>
          <a:stretch/>
        </p:blipFill>
        <p:spPr>
          <a:xfrm>
            <a:off x="8693150" y="1342530"/>
            <a:ext cx="2974975" cy="320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93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71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ПРИНЦИПЫ РАБОТЫ НАШЕЙ КОМПАНИИ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4000" y="1270000"/>
            <a:ext cx="1154176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white"/>
                </a:solidFill>
                <a:latin typeface="Calibri Light" panose="020F0302020204030204"/>
              </a:rPr>
              <a:t>Ориентация на долгосрочные отношения.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white"/>
                </a:solidFill>
                <a:latin typeface="Calibri Light" panose="020F0302020204030204"/>
              </a:rPr>
              <a:t>Быть честными по отношению: к себе, сотрудникам, клиентам.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white"/>
                </a:solidFill>
                <a:latin typeface="Calibri Light" panose="020F0302020204030204"/>
              </a:rPr>
              <a:t>Не решать задачи в лоб, искать красивые способы решения.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white"/>
                </a:solidFill>
                <a:latin typeface="Calibri Light" panose="020F0302020204030204"/>
              </a:rPr>
              <a:t>Работать больше и лучше других.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539" y="4732521"/>
            <a:ext cx="4994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Calibri Light" panose="020F0302020204030204"/>
              </a:rPr>
              <a:t>Мы не беремся за задачи, не имея экспертного опыта и ресурсов на их выполнение!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4880" y="4732521"/>
            <a:ext cx="5984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>
                <a:solidFill>
                  <a:srgbClr val="83C6FD"/>
                </a:solidFill>
                <a:latin typeface="+mj-lt"/>
              </a:defRPr>
            </a:lvl1pPr>
          </a:lstStyle>
          <a:p>
            <a:r>
              <a:rPr lang="ru-RU" b="1" dirty="0">
                <a:solidFill>
                  <a:prstClr val="white"/>
                </a:solidFill>
                <a:sym typeface="Montserrat"/>
              </a:rPr>
              <a:t>Мы беремся за проекты, которые </a:t>
            </a:r>
          </a:p>
          <a:p>
            <a:r>
              <a:rPr lang="ru-RU" b="1" dirty="0">
                <a:solidFill>
                  <a:prstClr val="white"/>
                </a:solidFill>
                <a:sym typeface="Montserrat"/>
              </a:rPr>
              <a:t>для других представляются технически невыполнимыми, и успешно их реализовываем!</a:t>
            </a:r>
          </a:p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811520" y="3779520"/>
            <a:ext cx="0" cy="298704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073" y="3697133"/>
            <a:ext cx="796615" cy="8113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582" y="3503398"/>
            <a:ext cx="1198835" cy="119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07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37568" y="364155"/>
            <a:ext cx="11511072" cy="87374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libri Light"/>
              </a:rPr>
              <a:t>ПРИНЦИПЫ РАБОТЫ СОТРУДНИКОВ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440" y="1595535"/>
            <a:ext cx="1151128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prstClr val="white"/>
                </a:solidFill>
                <a:latin typeface="Calibri Light" panose="020F0302020204030204"/>
                <a:ea typeface="Montserrat"/>
                <a:cs typeface="Montserrat"/>
                <a:sym typeface="Montserrat"/>
              </a:rPr>
              <a:t>При выполнении своих задач сотрудники нашей компании руководствуются следующими принципами:</a:t>
            </a:r>
          </a:p>
          <a:p>
            <a:pPr marL="285750" lvl="1" indent="-285750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prstClr val="white"/>
                </a:solidFill>
                <a:latin typeface="Calibri Light" panose="020F0302020204030204"/>
              </a:rPr>
              <a:t>Максимизация прибыли компании в долгосрочной перспективе.</a:t>
            </a:r>
          </a:p>
          <a:p>
            <a:pPr marL="285750" lvl="1" indent="-285750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prstClr val="white"/>
                </a:solidFill>
                <a:latin typeface="Calibri Light" panose="020F0302020204030204"/>
              </a:rPr>
              <a:t>Минимизация рисков.</a:t>
            </a:r>
          </a:p>
          <a:p>
            <a:pPr marL="285750" lvl="1" indent="-285750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prstClr val="white"/>
                </a:solidFill>
                <a:latin typeface="Calibri Light" panose="020F0302020204030204"/>
              </a:rPr>
              <a:t>Выполняй задачи качественно и в оговоренные сроки.</a:t>
            </a:r>
          </a:p>
          <a:p>
            <a:pPr marL="285750" lvl="1" indent="-285750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prstClr val="white"/>
                </a:solidFill>
                <a:latin typeface="Calibri Light" panose="020F0302020204030204"/>
              </a:rPr>
              <a:t>Решение любой проблемы сначала ищи в «круге своего влияния».</a:t>
            </a:r>
          </a:p>
          <a:p>
            <a:pPr marL="285750" lvl="1" indent="-285750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prstClr val="white"/>
                </a:solidFill>
                <a:latin typeface="Calibri Light" panose="020F0302020204030204"/>
              </a:rPr>
              <a:t>Не создавай своими излишними требованиями дополнительной работы другим (требуем только минимально необходимое, «овчинка стоит выделки»).</a:t>
            </a:r>
          </a:p>
          <a:p>
            <a:pPr marL="285750" lvl="1" indent="-285750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prstClr val="white"/>
                </a:solidFill>
                <a:latin typeface="Calibri Light" panose="020F0302020204030204"/>
              </a:rPr>
              <a:t>Общение внутри своего отдела (проекта) и с другими подразделениями строй на конструктивной основе: формулируй запросы, вопросы и ответы четко и логично.</a:t>
            </a:r>
          </a:p>
          <a:p>
            <a:pPr marL="285750" lvl="1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prstClr val="white"/>
                </a:solidFill>
                <a:latin typeface="Calibri Light" panose="020F0302020204030204"/>
              </a:rPr>
              <a:t>Критика в наш адрес – это возможность достигнуть лучших результатов!</a:t>
            </a:r>
            <a:endParaRPr lang="ru-RU" sz="240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4454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79515" y="2079804"/>
            <a:ext cx="64038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333333"/>
                </a:solidFill>
                <a:latin typeface="+mj-lt"/>
              </a:rPr>
              <a:t>Регулярно проводятся совместные мероприятия (выездные, спортивные, развлекательные), как по случаю государственных праздников, так и по поводу внутренних событий коллектива и компании. Дети сотрудников ежегодно получают сладкие новогодние подарки.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1123291"/>
          </a:xfrm>
          <a:prstGeom prst="rect">
            <a:avLst/>
          </a:prstGeom>
          <a:solidFill>
            <a:srgbClr val="30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300" dirty="0">
                <a:latin typeface="+mj-lt"/>
              </a:rPr>
              <a:t>КОРПОРАТИВНАЯ ЖИЗНЬ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0753" y="1212165"/>
            <a:ext cx="11513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05999"/>
                </a:solidFill>
                <a:latin typeface="+mj-lt"/>
              </a:rPr>
              <a:t>Коллектив компании - молодая и дружная команда</a:t>
            </a:r>
            <a:r>
              <a:rPr lang="ru-RU" sz="2000" dirty="0">
                <a:solidFill>
                  <a:srgbClr val="333333"/>
                </a:solidFill>
                <a:latin typeface="+mj-lt"/>
              </a:rPr>
              <a:t>, с хорошо развитыми коммуникациями, наставничеством и взаимовыручкой. Помимо профессиональной деятельности в компании активно ведётся </a:t>
            </a:r>
            <a:r>
              <a:rPr lang="ru-RU" sz="2000" b="1" dirty="0">
                <a:solidFill>
                  <a:srgbClr val="305999"/>
                </a:solidFill>
                <a:latin typeface="+mj-lt"/>
              </a:rPr>
              <a:t>корпоративная жизнь</a:t>
            </a:r>
            <a:r>
              <a:rPr lang="ru-RU" sz="2000" dirty="0">
                <a:solidFill>
                  <a:srgbClr val="305999"/>
                </a:solidFill>
                <a:latin typeface="+mj-lt"/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70" b="17279"/>
          <a:stretch/>
        </p:blipFill>
        <p:spPr>
          <a:xfrm>
            <a:off x="7574805" y="3960041"/>
            <a:ext cx="4321838" cy="2017759"/>
          </a:xfrm>
          <a:prstGeom prst="rect">
            <a:avLst/>
          </a:prstGeom>
          <a:ln>
            <a:solidFill>
              <a:srgbClr val="305999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89" y="3285972"/>
            <a:ext cx="4223690" cy="3163856"/>
          </a:xfrm>
          <a:prstGeom prst="rect">
            <a:avLst/>
          </a:prstGeom>
          <a:ln>
            <a:solidFill>
              <a:srgbClr val="305999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354" y="2227828"/>
            <a:ext cx="2593214" cy="1940850"/>
          </a:xfrm>
          <a:prstGeom prst="rect">
            <a:avLst/>
          </a:prstGeom>
          <a:ln>
            <a:solidFill>
              <a:srgbClr val="305999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99"/>
          <a:stretch/>
        </p:blipFill>
        <p:spPr>
          <a:xfrm>
            <a:off x="4367654" y="3794027"/>
            <a:ext cx="3540172" cy="2385261"/>
          </a:xfrm>
          <a:prstGeom prst="rect">
            <a:avLst/>
          </a:prstGeom>
          <a:ln>
            <a:solidFill>
              <a:srgbClr val="305999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01549" y="2633802"/>
            <a:ext cx="2228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rgbClr val="305999"/>
                </a:solidFill>
                <a:latin typeface="+mj-lt"/>
              </a:rPr>
              <a:t>Празднование выхода 1С:Маркетинг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81419" y="6025400"/>
            <a:ext cx="3213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305999"/>
                </a:solidFill>
                <a:latin typeface="+mj-lt"/>
              </a:rPr>
              <a:t>Новый год в подмосковном отеле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3407" y="6188218"/>
            <a:ext cx="2798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rgbClr val="305999"/>
                </a:solidFill>
                <a:latin typeface="+mj-lt"/>
              </a:rPr>
              <a:t>Пятничное барбекю на крыше офиса</a:t>
            </a:r>
          </a:p>
        </p:txBody>
      </p:sp>
    </p:spTree>
    <p:extLst>
      <p:ext uri="{BB962C8B-B14F-4D97-AF65-F5344CB8AC3E}">
        <p14:creationId xmlns:p14="http://schemas.microsoft.com/office/powerpoint/2010/main" val="3878085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21FA012-03F2-497C-ABB6-D31B952D768D}"/>
              </a:ext>
            </a:extLst>
          </p:cNvPr>
          <p:cNvSpPr/>
          <p:nvPr/>
        </p:nvSpPr>
        <p:spPr>
          <a:xfrm>
            <a:off x="1199457" y="1978446"/>
            <a:ext cx="603419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endParaRPr lang="ru-RU" sz="2400" dirty="0">
              <a:solidFill>
                <a:srgbClr val="225267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701;p91">
            <a:extLst>
              <a:ext uri="{FF2B5EF4-FFF2-40B4-BE49-F238E27FC236}">
                <a16:creationId xmlns:a16="http://schemas.microsoft.com/office/drawing/2014/main" xmlns="" id="{BE265903-D372-4978-B986-1D62740773E7}"/>
              </a:ext>
            </a:extLst>
          </p:cNvPr>
          <p:cNvSpPr txBox="1">
            <a:spLocks/>
          </p:cNvSpPr>
          <p:nvPr/>
        </p:nvSpPr>
        <p:spPr>
          <a:xfrm>
            <a:off x="623393" y="643699"/>
            <a:ext cx="10657183" cy="57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latin typeface="Montserrat" panose="00000500000000000000" pitchFamily="2" charset="-52"/>
                <a:cs typeface="Arial" panose="020B0604020202020204" pitchFamily="34" charset="0"/>
                <a:sym typeface="Montserrat" panose="00000500000000000000" pitchFamily="2" charset="-52"/>
              </a:rPr>
              <a:t>НАШИ ВАКАНСИИ. </a:t>
            </a:r>
            <a:br>
              <a:rPr lang="ru-RU" altLang="ru-RU" sz="4000" b="1" dirty="0">
                <a:latin typeface="Montserrat" panose="00000500000000000000" pitchFamily="2" charset="-52"/>
                <a:cs typeface="Arial" panose="020B0604020202020204" pitchFamily="34" charset="0"/>
                <a:sym typeface="Montserrat" panose="00000500000000000000" pitchFamily="2" charset="-52"/>
              </a:rPr>
            </a:br>
            <a:r>
              <a:rPr lang="ru-RU" altLang="ru-RU" sz="4000" b="1" dirty="0">
                <a:solidFill>
                  <a:srgbClr val="FFC000"/>
                </a:solidFill>
                <a:latin typeface="Montserrat" panose="00000500000000000000" pitchFamily="2" charset="-52"/>
                <a:cs typeface="Arial" panose="020B0604020202020204" pitchFamily="34" charset="0"/>
                <a:sym typeface="Montserrat" panose="00000500000000000000" pitchFamily="2" charset="-52"/>
              </a:rPr>
              <a:t>ПРОГРАММИСТ </a:t>
            </a:r>
            <a:r>
              <a:rPr lang="en-US" altLang="ru-RU" sz="4000" b="1" dirty="0">
                <a:solidFill>
                  <a:srgbClr val="FFC000"/>
                </a:solidFill>
                <a:latin typeface="Montserrat" panose="00000500000000000000" pitchFamily="2" charset="-52"/>
                <a:cs typeface="Arial" panose="020B0604020202020204" pitchFamily="34" charset="0"/>
                <a:sym typeface="Montserrat" panose="00000500000000000000" pitchFamily="2" charset="-52"/>
              </a:rPr>
              <a:t>(Junior, Middle, Senior)</a:t>
            </a:r>
            <a:endParaRPr lang="ru-RU" altLang="ru-RU" sz="4000" b="1" dirty="0">
              <a:solidFill>
                <a:srgbClr val="FFC000"/>
              </a:solidFill>
              <a:latin typeface="Montserrat" panose="00000500000000000000" pitchFamily="2" charset="-52"/>
              <a:cs typeface="Arial" panose="020B0604020202020204" pitchFamily="34" charset="0"/>
              <a:sym typeface="Montserrat" panose="00000500000000000000" pitchFamily="2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B4FB248-FFE9-4627-84DF-D663F9B27986}"/>
              </a:ext>
            </a:extLst>
          </p:cNvPr>
          <p:cNvSpPr/>
          <p:nvPr/>
        </p:nvSpPr>
        <p:spPr>
          <a:xfrm>
            <a:off x="623393" y="1865677"/>
            <a:ext cx="7007753" cy="3923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Какие у нас требования к кандидатам:</a:t>
            </a:r>
            <a:endParaRPr lang="ru-RU" sz="2400" b="0" i="0" dirty="0"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Опыт разработки в среде 1С;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Опыт работы с типовыми решениями 1С (ERP, УХ, УПП, ЗУП, БУ и т.п.);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Опыт работы с управляемыми формами, СКД;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Опыт работы с БСП, интеграциями </a:t>
            </a:r>
            <a:r>
              <a:rPr lang="ru-RU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(желателен).</a:t>
            </a:r>
            <a:endParaRPr lang="ru-RU" sz="2400" b="0" i="0" dirty="0">
              <a:solidFill>
                <a:schemeClr val="accent2">
                  <a:lumMod val="50000"/>
                </a:schemeClr>
              </a:solidFill>
              <a:effectLst/>
              <a:latin typeface="+mj-lt"/>
            </a:endParaRPr>
          </a:p>
          <a:p>
            <a:pPr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endParaRPr lang="ru-RU" sz="2400" dirty="0">
              <a:solidFill>
                <a:srgbClr val="225267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Picture 2" descr="https://yt3.ggpht.com/a/AGF-l79gcYOFRtPCOyXVA-f9uGxfkB0t05EM22pAUQ=s900-c-k-c0xffffffff-no-rj-mo">
            <a:extLst>
              <a:ext uri="{FF2B5EF4-FFF2-40B4-BE49-F238E27FC236}">
                <a16:creationId xmlns:a16="http://schemas.microsoft.com/office/drawing/2014/main" xmlns="" id="{4A00538A-4417-4149-8C37-99E37601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4568" y="2230903"/>
            <a:ext cx="3648405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6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35265" y="3118265"/>
            <a:ext cx="4307345" cy="96010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12F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225267"/>
              </a:buClr>
              <a:buSzPts val="2800"/>
            </a:pPr>
            <a:endParaRPr lang="ru-RU" sz="3200" b="0" dirty="0">
              <a:solidFill>
                <a:srgbClr val="22526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791744" y="2247245"/>
            <a:ext cx="8081765" cy="3870055"/>
            <a:chOff x="2542157" y="1973465"/>
            <a:chExt cx="6061324" cy="290254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5082" y="1973465"/>
              <a:ext cx="1211580" cy="1607820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026D2F02-5D98-4609-91C8-F252BB65488C}"/>
                </a:ext>
              </a:extLst>
            </p:cNvPr>
            <p:cNvGrpSpPr/>
            <p:nvPr/>
          </p:nvGrpSpPr>
          <p:grpSpPr>
            <a:xfrm>
              <a:off x="2542157" y="2311512"/>
              <a:ext cx="6061324" cy="2564494"/>
              <a:chOff x="1087954" y="1128329"/>
              <a:chExt cx="6061324" cy="2564494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1087954" y="3116759"/>
                <a:ext cx="1694984" cy="576064"/>
              </a:xfrm>
              <a:prstGeom prst="rect">
                <a:avLst/>
              </a:prstGeom>
              <a:noFill/>
              <a:ln>
                <a:solidFill>
                  <a:srgbClr val="F063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rgbClr val="225267"/>
                    </a:solidFill>
                  </a:rPr>
                  <a:t>Программист-стажер</a:t>
                </a:r>
              </a:p>
            </p:txBody>
          </p:sp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xmlns="" id="{BC518DFE-3EE3-4181-89F7-A3CF294194E4}"/>
                  </a:ext>
                </a:extLst>
              </p:cNvPr>
              <p:cNvGrpSpPr/>
              <p:nvPr/>
            </p:nvGrpSpPr>
            <p:grpSpPr>
              <a:xfrm>
                <a:off x="1591554" y="1128329"/>
                <a:ext cx="5557724" cy="2032436"/>
                <a:chOff x="1591554" y="1128329"/>
                <a:chExt cx="5557724" cy="2032436"/>
              </a:xfrm>
            </p:grpSpPr>
            <p:sp>
              <p:nvSpPr>
                <p:cNvPr id="3" name="Прямоугольник 2"/>
                <p:cNvSpPr/>
                <p:nvPr/>
              </p:nvSpPr>
              <p:spPr>
                <a:xfrm>
                  <a:off x="2467641" y="2440439"/>
                  <a:ext cx="2029881" cy="576064"/>
                </a:xfrm>
                <a:prstGeom prst="rect">
                  <a:avLst/>
                </a:prstGeom>
                <a:noFill/>
                <a:ln>
                  <a:solidFill>
                    <a:srgbClr val="F063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>
                      <a:solidFill>
                        <a:srgbClr val="225267"/>
                      </a:solidFill>
                    </a:rPr>
                    <a:t>Младший программист</a:t>
                  </a: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3895616" y="1784476"/>
                  <a:ext cx="2029881" cy="576064"/>
                </a:xfrm>
                <a:prstGeom prst="rect">
                  <a:avLst/>
                </a:prstGeom>
                <a:noFill/>
                <a:ln>
                  <a:solidFill>
                    <a:srgbClr val="F063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>
                      <a:solidFill>
                        <a:srgbClr val="225267"/>
                      </a:solidFill>
                    </a:rPr>
                    <a:t>Программист</a:t>
                  </a: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5046629" y="1128329"/>
                  <a:ext cx="2102649" cy="576064"/>
                </a:xfrm>
                <a:prstGeom prst="rect">
                  <a:avLst/>
                </a:prstGeom>
                <a:noFill/>
                <a:ln>
                  <a:solidFill>
                    <a:srgbClr val="F063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>
                      <a:solidFill>
                        <a:srgbClr val="225267"/>
                      </a:solidFill>
                    </a:rPr>
                    <a:t>Ведущий программист</a:t>
                  </a:r>
                </a:p>
              </p:txBody>
            </p:sp>
            <p:grpSp>
              <p:nvGrpSpPr>
                <p:cNvPr id="2" name="Группа 1">
                  <a:extLst>
                    <a:ext uri="{FF2B5EF4-FFF2-40B4-BE49-F238E27FC236}">
                      <a16:creationId xmlns:a16="http://schemas.microsoft.com/office/drawing/2014/main" xmlns="" id="{38B6BA59-3F02-4EF9-9EA8-B0409C53F1ED}"/>
                    </a:ext>
                  </a:extLst>
                </p:cNvPr>
                <p:cNvGrpSpPr/>
                <p:nvPr/>
              </p:nvGrpSpPr>
              <p:grpSpPr>
                <a:xfrm>
                  <a:off x="1591554" y="1442605"/>
                  <a:ext cx="3490781" cy="1718160"/>
                  <a:chOff x="2152049" y="3467179"/>
                  <a:chExt cx="4368353" cy="2150099"/>
                </a:xfrm>
              </p:grpSpPr>
              <p:grpSp>
                <p:nvGrpSpPr>
                  <p:cNvPr id="11" name="Группа 10">
                    <a:extLst>
                      <a:ext uri="{FF2B5EF4-FFF2-40B4-BE49-F238E27FC236}">
                        <a16:creationId xmlns:a16="http://schemas.microsoft.com/office/drawing/2014/main" xmlns="" id="{20BF1E79-8819-49FC-AD45-32EF0ECD38C9}"/>
                      </a:ext>
                    </a:extLst>
                  </p:cNvPr>
                  <p:cNvGrpSpPr/>
                  <p:nvPr/>
                </p:nvGrpSpPr>
                <p:grpSpPr>
                  <a:xfrm>
                    <a:off x="2711764" y="3471559"/>
                    <a:ext cx="3808638" cy="2056497"/>
                    <a:chOff x="2003639" y="2778705"/>
                    <a:chExt cx="3808638" cy="2056497"/>
                  </a:xfrm>
                </p:grpSpPr>
                <p:sp>
                  <p:nvSpPr>
                    <p:cNvPr id="34" name="Равнобедренный треугольник 31">
                      <a:extLst>
                        <a:ext uri="{FF2B5EF4-FFF2-40B4-BE49-F238E27FC236}">
                          <a16:creationId xmlns:a16="http://schemas.microsoft.com/office/drawing/2014/main" xmlns="" id="{A0FFEBBD-8031-4213-940C-8787A152035E}"/>
                        </a:ext>
                      </a:extLst>
                    </p:cNvPr>
                    <p:cNvSpPr/>
                    <p:nvPr/>
                  </p:nvSpPr>
                  <p:spPr>
                    <a:xfrm rot="8615531">
                      <a:off x="2003639" y="4487011"/>
                      <a:ext cx="627885" cy="348191"/>
                    </a:xfrm>
                    <a:custGeom>
                      <a:avLst/>
                      <a:gdLst>
                        <a:gd name="connsiteX0" fmla="*/ 0 w 921984"/>
                        <a:gd name="connsiteY0" fmla="*/ 576263 h 576263"/>
                        <a:gd name="connsiteX1" fmla="*/ 460992 w 921984"/>
                        <a:gd name="connsiteY1" fmla="*/ 0 h 576263"/>
                        <a:gd name="connsiteX2" fmla="*/ 921984 w 921984"/>
                        <a:gd name="connsiteY2" fmla="*/ 576263 h 576263"/>
                        <a:gd name="connsiteX3" fmla="*/ 0 w 921984"/>
                        <a:gd name="connsiteY3" fmla="*/ 576263 h 576263"/>
                        <a:gd name="connsiteX0" fmla="*/ 0 w 921984"/>
                        <a:gd name="connsiteY0" fmla="*/ 347663 h 347663"/>
                        <a:gd name="connsiteX1" fmla="*/ 460992 w 921984"/>
                        <a:gd name="connsiteY1" fmla="*/ 0 h 347663"/>
                        <a:gd name="connsiteX2" fmla="*/ 921984 w 921984"/>
                        <a:gd name="connsiteY2" fmla="*/ 347663 h 347663"/>
                        <a:gd name="connsiteX3" fmla="*/ 0 w 921984"/>
                        <a:gd name="connsiteY3" fmla="*/ 347663 h 347663"/>
                        <a:gd name="connsiteX0" fmla="*/ 0 w 921984"/>
                        <a:gd name="connsiteY0" fmla="*/ 431346 h 431346"/>
                        <a:gd name="connsiteX1" fmla="*/ 342536 w 921984"/>
                        <a:gd name="connsiteY1" fmla="*/ 0 h 431346"/>
                        <a:gd name="connsiteX2" fmla="*/ 921984 w 921984"/>
                        <a:gd name="connsiteY2" fmla="*/ 431346 h 431346"/>
                        <a:gd name="connsiteX3" fmla="*/ 0 w 921984"/>
                        <a:gd name="connsiteY3" fmla="*/ 431346 h 431346"/>
                        <a:gd name="connsiteX0" fmla="*/ 0 w 777836"/>
                        <a:gd name="connsiteY0" fmla="*/ 431346 h 431346"/>
                        <a:gd name="connsiteX1" fmla="*/ 342536 w 777836"/>
                        <a:gd name="connsiteY1" fmla="*/ 0 h 431346"/>
                        <a:gd name="connsiteX2" fmla="*/ 777836 w 777836"/>
                        <a:gd name="connsiteY2" fmla="*/ 317687 h 431346"/>
                        <a:gd name="connsiteX3" fmla="*/ 0 w 777836"/>
                        <a:gd name="connsiteY3" fmla="*/ 431346 h 4313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77836" h="431346">
                          <a:moveTo>
                            <a:pt x="0" y="431346"/>
                          </a:moveTo>
                          <a:lnTo>
                            <a:pt x="342536" y="0"/>
                          </a:lnTo>
                          <a:lnTo>
                            <a:pt x="777836" y="317687"/>
                          </a:lnTo>
                          <a:lnTo>
                            <a:pt x="0" y="431346"/>
                          </a:lnTo>
                          <a:close/>
                        </a:path>
                      </a:pathLst>
                    </a:custGeom>
                    <a:solidFill>
                      <a:srgbClr val="225267"/>
                    </a:solidFill>
                    <a:ln>
                      <a:solidFill>
                        <a:srgbClr val="22526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2400"/>
                    </a:p>
                  </p:txBody>
                </p:sp>
                <p:sp>
                  <p:nvSpPr>
                    <p:cNvPr id="30" name="Равнобедренный треугольник 31">
                      <a:extLst>
                        <a:ext uri="{FF2B5EF4-FFF2-40B4-BE49-F238E27FC236}">
                          <a16:creationId xmlns:a16="http://schemas.microsoft.com/office/drawing/2014/main" xmlns="" id="{3F706336-5C5E-42E3-9D32-B60467043552}"/>
                        </a:ext>
                      </a:extLst>
                    </p:cNvPr>
                    <p:cNvSpPr/>
                    <p:nvPr/>
                  </p:nvSpPr>
                  <p:spPr>
                    <a:xfrm rot="8533375">
                      <a:off x="3734305" y="3616940"/>
                      <a:ext cx="627883" cy="348191"/>
                    </a:xfrm>
                    <a:custGeom>
                      <a:avLst/>
                      <a:gdLst>
                        <a:gd name="connsiteX0" fmla="*/ 0 w 921984"/>
                        <a:gd name="connsiteY0" fmla="*/ 576263 h 576263"/>
                        <a:gd name="connsiteX1" fmla="*/ 460992 w 921984"/>
                        <a:gd name="connsiteY1" fmla="*/ 0 h 576263"/>
                        <a:gd name="connsiteX2" fmla="*/ 921984 w 921984"/>
                        <a:gd name="connsiteY2" fmla="*/ 576263 h 576263"/>
                        <a:gd name="connsiteX3" fmla="*/ 0 w 921984"/>
                        <a:gd name="connsiteY3" fmla="*/ 576263 h 576263"/>
                        <a:gd name="connsiteX0" fmla="*/ 0 w 921984"/>
                        <a:gd name="connsiteY0" fmla="*/ 347663 h 347663"/>
                        <a:gd name="connsiteX1" fmla="*/ 460992 w 921984"/>
                        <a:gd name="connsiteY1" fmla="*/ 0 h 347663"/>
                        <a:gd name="connsiteX2" fmla="*/ 921984 w 921984"/>
                        <a:gd name="connsiteY2" fmla="*/ 347663 h 347663"/>
                        <a:gd name="connsiteX3" fmla="*/ 0 w 921984"/>
                        <a:gd name="connsiteY3" fmla="*/ 347663 h 347663"/>
                        <a:gd name="connsiteX0" fmla="*/ 0 w 921984"/>
                        <a:gd name="connsiteY0" fmla="*/ 431346 h 431346"/>
                        <a:gd name="connsiteX1" fmla="*/ 342536 w 921984"/>
                        <a:gd name="connsiteY1" fmla="*/ 0 h 431346"/>
                        <a:gd name="connsiteX2" fmla="*/ 921984 w 921984"/>
                        <a:gd name="connsiteY2" fmla="*/ 431346 h 431346"/>
                        <a:gd name="connsiteX3" fmla="*/ 0 w 921984"/>
                        <a:gd name="connsiteY3" fmla="*/ 431346 h 431346"/>
                        <a:gd name="connsiteX0" fmla="*/ 0 w 777836"/>
                        <a:gd name="connsiteY0" fmla="*/ 431346 h 431346"/>
                        <a:gd name="connsiteX1" fmla="*/ 342536 w 777836"/>
                        <a:gd name="connsiteY1" fmla="*/ 0 h 431346"/>
                        <a:gd name="connsiteX2" fmla="*/ 777836 w 777836"/>
                        <a:gd name="connsiteY2" fmla="*/ 317687 h 431346"/>
                        <a:gd name="connsiteX3" fmla="*/ 0 w 777836"/>
                        <a:gd name="connsiteY3" fmla="*/ 431346 h 4313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77836" h="431346">
                          <a:moveTo>
                            <a:pt x="0" y="431346"/>
                          </a:moveTo>
                          <a:lnTo>
                            <a:pt x="342536" y="0"/>
                          </a:lnTo>
                          <a:lnTo>
                            <a:pt x="777836" y="317687"/>
                          </a:lnTo>
                          <a:lnTo>
                            <a:pt x="0" y="431346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2400"/>
                    </a:p>
                  </p:txBody>
                </p:sp>
                <p:sp>
                  <p:nvSpPr>
                    <p:cNvPr id="26" name="Равнобедренный треугольник 31">
                      <a:extLst>
                        <a:ext uri="{FF2B5EF4-FFF2-40B4-BE49-F238E27FC236}">
                          <a16:creationId xmlns:a16="http://schemas.microsoft.com/office/drawing/2014/main" xmlns="" id="{2A6F384D-151B-4EA3-82E1-17C322CC3E2F}"/>
                        </a:ext>
                      </a:extLst>
                    </p:cNvPr>
                    <p:cNvSpPr/>
                    <p:nvPr/>
                  </p:nvSpPr>
                  <p:spPr>
                    <a:xfrm rot="8533375">
                      <a:off x="5184392" y="2778705"/>
                      <a:ext cx="627885" cy="348191"/>
                    </a:xfrm>
                    <a:custGeom>
                      <a:avLst/>
                      <a:gdLst>
                        <a:gd name="connsiteX0" fmla="*/ 0 w 921984"/>
                        <a:gd name="connsiteY0" fmla="*/ 576263 h 576263"/>
                        <a:gd name="connsiteX1" fmla="*/ 460992 w 921984"/>
                        <a:gd name="connsiteY1" fmla="*/ 0 h 576263"/>
                        <a:gd name="connsiteX2" fmla="*/ 921984 w 921984"/>
                        <a:gd name="connsiteY2" fmla="*/ 576263 h 576263"/>
                        <a:gd name="connsiteX3" fmla="*/ 0 w 921984"/>
                        <a:gd name="connsiteY3" fmla="*/ 576263 h 576263"/>
                        <a:gd name="connsiteX0" fmla="*/ 0 w 921984"/>
                        <a:gd name="connsiteY0" fmla="*/ 347663 h 347663"/>
                        <a:gd name="connsiteX1" fmla="*/ 460992 w 921984"/>
                        <a:gd name="connsiteY1" fmla="*/ 0 h 347663"/>
                        <a:gd name="connsiteX2" fmla="*/ 921984 w 921984"/>
                        <a:gd name="connsiteY2" fmla="*/ 347663 h 347663"/>
                        <a:gd name="connsiteX3" fmla="*/ 0 w 921984"/>
                        <a:gd name="connsiteY3" fmla="*/ 347663 h 347663"/>
                        <a:gd name="connsiteX0" fmla="*/ 0 w 921984"/>
                        <a:gd name="connsiteY0" fmla="*/ 431346 h 431346"/>
                        <a:gd name="connsiteX1" fmla="*/ 342536 w 921984"/>
                        <a:gd name="connsiteY1" fmla="*/ 0 h 431346"/>
                        <a:gd name="connsiteX2" fmla="*/ 921984 w 921984"/>
                        <a:gd name="connsiteY2" fmla="*/ 431346 h 431346"/>
                        <a:gd name="connsiteX3" fmla="*/ 0 w 921984"/>
                        <a:gd name="connsiteY3" fmla="*/ 431346 h 431346"/>
                        <a:gd name="connsiteX0" fmla="*/ 0 w 777836"/>
                        <a:gd name="connsiteY0" fmla="*/ 431346 h 431346"/>
                        <a:gd name="connsiteX1" fmla="*/ 342536 w 777836"/>
                        <a:gd name="connsiteY1" fmla="*/ 0 h 431346"/>
                        <a:gd name="connsiteX2" fmla="*/ 777836 w 777836"/>
                        <a:gd name="connsiteY2" fmla="*/ 317687 h 431346"/>
                        <a:gd name="connsiteX3" fmla="*/ 0 w 777836"/>
                        <a:gd name="connsiteY3" fmla="*/ 431346 h 4313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77836" h="431346">
                          <a:moveTo>
                            <a:pt x="0" y="431346"/>
                          </a:moveTo>
                          <a:lnTo>
                            <a:pt x="342536" y="0"/>
                          </a:lnTo>
                          <a:lnTo>
                            <a:pt x="777836" y="317687"/>
                          </a:lnTo>
                          <a:lnTo>
                            <a:pt x="0" y="431346"/>
                          </a:lnTo>
                          <a:close/>
                        </a:path>
                      </a:pathLst>
                    </a:custGeom>
                    <a:solidFill>
                      <a:srgbClr val="225267"/>
                    </a:solidFill>
                    <a:ln w="38100">
                      <a:solidFill>
                        <a:srgbClr val="22526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2400" dirty="0"/>
                    </a:p>
                  </p:txBody>
                </p:sp>
              </p:grpSp>
              <p:grpSp>
                <p:nvGrpSpPr>
                  <p:cNvPr id="38" name="Группа 37">
                    <a:extLst>
                      <a:ext uri="{FF2B5EF4-FFF2-40B4-BE49-F238E27FC236}">
                        <a16:creationId xmlns:a16="http://schemas.microsoft.com/office/drawing/2014/main" xmlns="" id="{6D93CE9E-E2FE-4795-B7A6-6E2395872299}"/>
                      </a:ext>
                    </a:extLst>
                  </p:cNvPr>
                  <p:cNvGrpSpPr/>
                  <p:nvPr/>
                </p:nvGrpSpPr>
                <p:grpSpPr>
                  <a:xfrm rot="20392866">
                    <a:off x="2152049" y="3467179"/>
                    <a:ext cx="4035555" cy="2150099"/>
                    <a:chOff x="4878048" y="2184750"/>
                    <a:chExt cx="3167286" cy="1687495"/>
                  </a:xfrm>
                </p:grpSpPr>
                <p:sp>
                  <p:nvSpPr>
                    <p:cNvPr id="39" name="Дуга 38">
                      <a:extLst>
                        <a:ext uri="{FF2B5EF4-FFF2-40B4-BE49-F238E27FC236}">
                          <a16:creationId xmlns:a16="http://schemas.microsoft.com/office/drawing/2014/main" xmlns="" id="{6D3F110C-95F4-4A68-B07E-CF0D76806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8047" y="2184750"/>
                      <a:ext cx="1581156" cy="1687495"/>
                    </a:xfrm>
                    <a:prstGeom prst="arc">
                      <a:avLst>
                        <a:gd name="adj1" fmla="val 9635111"/>
                        <a:gd name="adj2" fmla="val 17740886"/>
                      </a:avLst>
                    </a:prstGeom>
                    <a:ln w="12700">
                      <a:solidFill>
                        <a:srgbClr val="7F7F7F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2400"/>
                    </a:p>
                  </p:txBody>
                </p:sp>
                <p:sp>
                  <p:nvSpPr>
                    <p:cNvPr id="40" name="Дуга 39">
                      <a:extLst>
                        <a:ext uri="{FF2B5EF4-FFF2-40B4-BE49-F238E27FC236}">
                          <a16:creationId xmlns:a16="http://schemas.microsoft.com/office/drawing/2014/main" xmlns="" id="{DF14752D-916A-4E26-B6DB-982A41E59A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178" y="2184750"/>
                      <a:ext cx="1581156" cy="1687495"/>
                    </a:xfrm>
                    <a:prstGeom prst="arc">
                      <a:avLst>
                        <a:gd name="adj1" fmla="val 10873887"/>
                        <a:gd name="adj2" fmla="val 20281009"/>
                      </a:avLst>
                    </a:prstGeom>
                    <a:ln w="12700">
                      <a:solidFill>
                        <a:srgbClr val="7F7F7F"/>
                      </a:solidFill>
                      <a:prstDash val="dash"/>
                      <a:headEnd w="lg" len="lg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2400"/>
                    </a:p>
                  </p:txBody>
                </p:sp>
              </p:grpSp>
            </p:grpSp>
          </p:grpSp>
        </p:grpSp>
      </p:grpSp>
      <p:sp>
        <p:nvSpPr>
          <p:cNvPr id="44" name="Google Shape;701;p91">
            <a:extLst>
              <a:ext uri="{FF2B5EF4-FFF2-40B4-BE49-F238E27FC236}">
                <a16:creationId xmlns:a16="http://schemas.microsoft.com/office/drawing/2014/main" xmlns="" id="{766EAA77-8308-4BCF-A3ED-B5AFCFE33BB0}"/>
              </a:ext>
            </a:extLst>
          </p:cNvPr>
          <p:cNvSpPr txBox="1">
            <a:spLocks/>
          </p:cNvSpPr>
          <p:nvPr/>
        </p:nvSpPr>
        <p:spPr>
          <a:xfrm>
            <a:off x="623393" y="643699"/>
            <a:ext cx="10657183" cy="57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latin typeface="Montserrat" panose="00000500000000000000" pitchFamily="2" charset="-52"/>
                <a:cs typeface="Arial" panose="020B0604020202020204" pitchFamily="34" charset="0"/>
                <a:sym typeface="Montserrat" panose="00000500000000000000" pitchFamily="2" charset="-52"/>
              </a:rPr>
              <a:t>КАРЬЕРНЫЙ РОСТ </a:t>
            </a:r>
            <a:br>
              <a:rPr lang="ru-RU" altLang="ru-RU" sz="4000" b="1" dirty="0">
                <a:latin typeface="Montserrat" panose="00000500000000000000" pitchFamily="2" charset="-52"/>
                <a:cs typeface="Arial" panose="020B0604020202020204" pitchFamily="34" charset="0"/>
                <a:sym typeface="Montserrat" panose="00000500000000000000" pitchFamily="2" charset="-52"/>
              </a:rPr>
            </a:br>
            <a:r>
              <a:rPr lang="ru-RU" altLang="ru-RU" sz="4000" b="1" dirty="0">
                <a:solidFill>
                  <a:srgbClr val="FFC000"/>
                </a:solidFill>
                <a:latin typeface="Montserrat" panose="00000500000000000000" pitchFamily="2" charset="-52"/>
                <a:cs typeface="Arial" panose="020B0604020202020204" pitchFamily="34" charset="0"/>
                <a:sym typeface="Montserrat" panose="00000500000000000000" pitchFamily="2" charset="-52"/>
              </a:rPr>
              <a:t>В НАШЕЙ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51105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21FA012-03F2-497C-ABB6-D31B952D768D}"/>
              </a:ext>
            </a:extLst>
          </p:cNvPr>
          <p:cNvSpPr/>
          <p:nvPr/>
        </p:nvSpPr>
        <p:spPr>
          <a:xfrm>
            <a:off x="623393" y="1615858"/>
            <a:ext cx="7563151" cy="503060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0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Участие в проектах внедрения/поддержки функционала 1С (ERP, УХ, УПП, ЗУП, Бухгалтерия и т.п.);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0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Знание одной из предметных областей (РСБУ, МСФО, складской/бухгалтерский/управленческий учет и т.д.);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0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Опыт разработки проектной документации: ФТ, ТЗ, ПМИ, Инструкции;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0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Умение формализовать и описать требования заказчика к функционалу системы;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0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Хорошие аналитические способности, грамотная речь;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0" i="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Ответственность, умение самостоятельно работать над задачами, коммуникабельность.</a:t>
            </a:r>
          </a:p>
        </p:txBody>
      </p:sp>
      <p:sp>
        <p:nvSpPr>
          <p:cNvPr id="22" name="Google Shape;701;p91">
            <a:extLst>
              <a:ext uri="{FF2B5EF4-FFF2-40B4-BE49-F238E27FC236}">
                <a16:creationId xmlns:a16="http://schemas.microsoft.com/office/drawing/2014/main" xmlns="" id="{BE265903-D372-4978-B986-1D62740773E7}"/>
              </a:ext>
            </a:extLst>
          </p:cNvPr>
          <p:cNvSpPr txBox="1">
            <a:spLocks/>
          </p:cNvSpPr>
          <p:nvPr/>
        </p:nvSpPr>
        <p:spPr>
          <a:xfrm>
            <a:off x="623393" y="643699"/>
            <a:ext cx="10657183" cy="57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latin typeface="Montserrat" panose="00000500000000000000" pitchFamily="2" charset="-52"/>
                <a:cs typeface="Arial" panose="020B0604020202020204" pitchFamily="34" charset="0"/>
                <a:sym typeface="Montserrat" panose="00000500000000000000" pitchFamily="2" charset="-52"/>
              </a:rPr>
              <a:t>НАШИ ВАКАНСИИ. </a:t>
            </a:r>
            <a:br>
              <a:rPr lang="ru-RU" altLang="ru-RU" sz="4000" b="1" dirty="0">
                <a:latin typeface="Montserrat" panose="00000500000000000000" pitchFamily="2" charset="-52"/>
                <a:cs typeface="Arial" panose="020B0604020202020204" pitchFamily="34" charset="0"/>
                <a:sym typeface="Montserrat" panose="00000500000000000000" pitchFamily="2" charset="-52"/>
              </a:rPr>
            </a:br>
            <a:r>
              <a:rPr lang="ru-RU" altLang="ru-RU" sz="4000" b="1" dirty="0">
                <a:solidFill>
                  <a:srgbClr val="FFC000"/>
                </a:solidFill>
                <a:latin typeface="Montserrat" panose="00000500000000000000" pitchFamily="2" charset="-52"/>
                <a:cs typeface="Arial" panose="020B0604020202020204" pitchFamily="34" charset="0"/>
                <a:sym typeface="Montserrat" panose="00000500000000000000" pitchFamily="2" charset="-52"/>
              </a:rPr>
              <a:t>КОНСУЛЬТАНТ-АНАЛИТИК</a:t>
            </a:r>
          </a:p>
        </p:txBody>
      </p:sp>
      <p:pic>
        <p:nvPicPr>
          <p:cNvPr id="11" name="Picture 4" descr="https://aqua-botanica.ru/wp-content/uploads/2016/06/avatar.jpg">
            <a:extLst>
              <a:ext uri="{FF2B5EF4-FFF2-40B4-BE49-F238E27FC236}">
                <a16:creationId xmlns:a16="http://schemas.microsoft.com/office/drawing/2014/main" xmlns="" id="{17516EC6-4B74-4B4A-B75A-4C81E3B3E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9996" y="2230903"/>
            <a:ext cx="3648405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91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35265" y="3118265"/>
            <a:ext cx="4307345" cy="96010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12F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225267"/>
              </a:buClr>
              <a:buSzPts val="2800"/>
            </a:pPr>
            <a:endParaRPr lang="ru-RU" sz="3200" b="0" dirty="0">
              <a:solidFill>
                <a:srgbClr val="22526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695734" y="2044289"/>
            <a:ext cx="8081765" cy="4337592"/>
            <a:chOff x="2542157" y="1622812"/>
            <a:chExt cx="6061324" cy="325319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4973" y="1622812"/>
              <a:ext cx="1279773" cy="2013126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026D2F02-5D98-4609-91C8-F252BB65488C}"/>
                </a:ext>
              </a:extLst>
            </p:cNvPr>
            <p:cNvGrpSpPr/>
            <p:nvPr/>
          </p:nvGrpSpPr>
          <p:grpSpPr>
            <a:xfrm>
              <a:off x="2542157" y="2311512"/>
              <a:ext cx="6061324" cy="2564494"/>
              <a:chOff x="1087954" y="1128329"/>
              <a:chExt cx="6061324" cy="2564494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1087954" y="3116759"/>
                <a:ext cx="1694984" cy="576064"/>
              </a:xfrm>
              <a:prstGeom prst="rect">
                <a:avLst/>
              </a:prstGeom>
              <a:noFill/>
              <a:ln>
                <a:solidFill>
                  <a:srgbClr val="2252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rgbClr val="225267"/>
                    </a:solidFill>
                  </a:rPr>
                  <a:t>Консультант-стажер</a:t>
                </a:r>
              </a:p>
            </p:txBody>
          </p:sp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xmlns="" id="{BC518DFE-3EE3-4181-89F7-A3CF294194E4}"/>
                  </a:ext>
                </a:extLst>
              </p:cNvPr>
              <p:cNvGrpSpPr/>
              <p:nvPr/>
            </p:nvGrpSpPr>
            <p:grpSpPr>
              <a:xfrm>
                <a:off x="1591554" y="1128329"/>
                <a:ext cx="5557724" cy="2032436"/>
                <a:chOff x="1591554" y="1128329"/>
                <a:chExt cx="5557724" cy="2032436"/>
              </a:xfrm>
            </p:grpSpPr>
            <p:sp>
              <p:nvSpPr>
                <p:cNvPr id="3" name="Прямоугольник 2"/>
                <p:cNvSpPr/>
                <p:nvPr/>
              </p:nvSpPr>
              <p:spPr>
                <a:xfrm>
                  <a:off x="2467641" y="2440439"/>
                  <a:ext cx="2029881" cy="576064"/>
                </a:xfrm>
                <a:prstGeom prst="rect">
                  <a:avLst/>
                </a:prstGeom>
                <a:noFill/>
                <a:ln>
                  <a:solidFill>
                    <a:srgbClr val="2252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>
                      <a:solidFill>
                        <a:srgbClr val="225267"/>
                      </a:solidFill>
                    </a:rPr>
                    <a:t>Младший консультант</a:t>
                  </a: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3895616" y="1784476"/>
                  <a:ext cx="2029881" cy="576064"/>
                </a:xfrm>
                <a:prstGeom prst="rect">
                  <a:avLst/>
                </a:prstGeom>
                <a:noFill/>
                <a:ln>
                  <a:solidFill>
                    <a:srgbClr val="2252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>
                      <a:solidFill>
                        <a:srgbClr val="225267"/>
                      </a:solidFill>
                    </a:rPr>
                    <a:t>Консультант</a:t>
                  </a: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5046629" y="1128329"/>
                  <a:ext cx="2102649" cy="576064"/>
                </a:xfrm>
                <a:prstGeom prst="rect">
                  <a:avLst/>
                </a:prstGeom>
                <a:noFill/>
                <a:ln>
                  <a:solidFill>
                    <a:srgbClr val="2252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>
                      <a:solidFill>
                        <a:srgbClr val="225267"/>
                      </a:solidFill>
                    </a:rPr>
                    <a:t>Ведущий консультант</a:t>
                  </a:r>
                </a:p>
              </p:txBody>
            </p:sp>
            <p:grpSp>
              <p:nvGrpSpPr>
                <p:cNvPr id="2" name="Группа 1">
                  <a:extLst>
                    <a:ext uri="{FF2B5EF4-FFF2-40B4-BE49-F238E27FC236}">
                      <a16:creationId xmlns:a16="http://schemas.microsoft.com/office/drawing/2014/main" xmlns="" id="{38B6BA59-3F02-4EF9-9EA8-B0409C53F1ED}"/>
                    </a:ext>
                  </a:extLst>
                </p:cNvPr>
                <p:cNvGrpSpPr/>
                <p:nvPr/>
              </p:nvGrpSpPr>
              <p:grpSpPr>
                <a:xfrm>
                  <a:off x="1591554" y="1442605"/>
                  <a:ext cx="3490781" cy="1718160"/>
                  <a:chOff x="2152049" y="3467179"/>
                  <a:chExt cx="4368353" cy="2150099"/>
                </a:xfrm>
              </p:grpSpPr>
              <p:grpSp>
                <p:nvGrpSpPr>
                  <p:cNvPr id="11" name="Группа 10">
                    <a:extLst>
                      <a:ext uri="{FF2B5EF4-FFF2-40B4-BE49-F238E27FC236}">
                        <a16:creationId xmlns:a16="http://schemas.microsoft.com/office/drawing/2014/main" xmlns="" id="{20BF1E79-8819-49FC-AD45-32EF0ECD38C9}"/>
                      </a:ext>
                    </a:extLst>
                  </p:cNvPr>
                  <p:cNvGrpSpPr/>
                  <p:nvPr/>
                </p:nvGrpSpPr>
                <p:grpSpPr>
                  <a:xfrm>
                    <a:off x="2711764" y="3471559"/>
                    <a:ext cx="3808638" cy="2056497"/>
                    <a:chOff x="2003639" y="2778705"/>
                    <a:chExt cx="3808638" cy="2056497"/>
                  </a:xfrm>
                </p:grpSpPr>
                <p:sp>
                  <p:nvSpPr>
                    <p:cNvPr id="34" name="Равнобедренный треугольник 31">
                      <a:extLst>
                        <a:ext uri="{FF2B5EF4-FFF2-40B4-BE49-F238E27FC236}">
                          <a16:creationId xmlns:a16="http://schemas.microsoft.com/office/drawing/2014/main" xmlns="" id="{A0FFEBBD-8031-4213-940C-8787A152035E}"/>
                        </a:ext>
                      </a:extLst>
                    </p:cNvPr>
                    <p:cNvSpPr/>
                    <p:nvPr/>
                  </p:nvSpPr>
                  <p:spPr>
                    <a:xfrm rot="8615531">
                      <a:off x="2003639" y="4487011"/>
                      <a:ext cx="627885" cy="348191"/>
                    </a:xfrm>
                    <a:custGeom>
                      <a:avLst/>
                      <a:gdLst>
                        <a:gd name="connsiteX0" fmla="*/ 0 w 921984"/>
                        <a:gd name="connsiteY0" fmla="*/ 576263 h 576263"/>
                        <a:gd name="connsiteX1" fmla="*/ 460992 w 921984"/>
                        <a:gd name="connsiteY1" fmla="*/ 0 h 576263"/>
                        <a:gd name="connsiteX2" fmla="*/ 921984 w 921984"/>
                        <a:gd name="connsiteY2" fmla="*/ 576263 h 576263"/>
                        <a:gd name="connsiteX3" fmla="*/ 0 w 921984"/>
                        <a:gd name="connsiteY3" fmla="*/ 576263 h 576263"/>
                        <a:gd name="connsiteX0" fmla="*/ 0 w 921984"/>
                        <a:gd name="connsiteY0" fmla="*/ 347663 h 347663"/>
                        <a:gd name="connsiteX1" fmla="*/ 460992 w 921984"/>
                        <a:gd name="connsiteY1" fmla="*/ 0 h 347663"/>
                        <a:gd name="connsiteX2" fmla="*/ 921984 w 921984"/>
                        <a:gd name="connsiteY2" fmla="*/ 347663 h 347663"/>
                        <a:gd name="connsiteX3" fmla="*/ 0 w 921984"/>
                        <a:gd name="connsiteY3" fmla="*/ 347663 h 347663"/>
                        <a:gd name="connsiteX0" fmla="*/ 0 w 921984"/>
                        <a:gd name="connsiteY0" fmla="*/ 431346 h 431346"/>
                        <a:gd name="connsiteX1" fmla="*/ 342536 w 921984"/>
                        <a:gd name="connsiteY1" fmla="*/ 0 h 431346"/>
                        <a:gd name="connsiteX2" fmla="*/ 921984 w 921984"/>
                        <a:gd name="connsiteY2" fmla="*/ 431346 h 431346"/>
                        <a:gd name="connsiteX3" fmla="*/ 0 w 921984"/>
                        <a:gd name="connsiteY3" fmla="*/ 431346 h 431346"/>
                        <a:gd name="connsiteX0" fmla="*/ 0 w 777836"/>
                        <a:gd name="connsiteY0" fmla="*/ 431346 h 431346"/>
                        <a:gd name="connsiteX1" fmla="*/ 342536 w 777836"/>
                        <a:gd name="connsiteY1" fmla="*/ 0 h 431346"/>
                        <a:gd name="connsiteX2" fmla="*/ 777836 w 777836"/>
                        <a:gd name="connsiteY2" fmla="*/ 317687 h 431346"/>
                        <a:gd name="connsiteX3" fmla="*/ 0 w 777836"/>
                        <a:gd name="connsiteY3" fmla="*/ 431346 h 4313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77836" h="431346">
                          <a:moveTo>
                            <a:pt x="0" y="431346"/>
                          </a:moveTo>
                          <a:lnTo>
                            <a:pt x="342536" y="0"/>
                          </a:lnTo>
                          <a:lnTo>
                            <a:pt x="777836" y="317687"/>
                          </a:lnTo>
                          <a:lnTo>
                            <a:pt x="0" y="431346"/>
                          </a:lnTo>
                          <a:close/>
                        </a:path>
                      </a:pathLst>
                    </a:custGeom>
                    <a:solidFill>
                      <a:srgbClr val="F06359"/>
                    </a:solidFill>
                    <a:ln>
                      <a:solidFill>
                        <a:srgbClr val="F063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240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30" name="Равнобедренный треугольник 31">
                      <a:extLst>
                        <a:ext uri="{FF2B5EF4-FFF2-40B4-BE49-F238E27FC236}">
                          <a16:creationId xmlns:a16="http://schemas.microsoft.com/office/drawing/2014/main" xmlns="" id="{3F706336-5C5E-42E3-9D32-B60467043552}"/>
                        </a:ext>
                      </a:extLst>
                    </p:cNvPr>
                    <p:cNvSpPr/>
                    <p:nvPr/>
                  </p:nvSpPr>
                  <p:spPr>
                    <a:xfrm rot="8533375">
                      <a:off x="3734305" y="3616940"/>
                      <a:ext cx="627883" cy="348191"/>
                    </a:xfrm>
                    <a:custGeom>
                      <a:avLst/>
                      <a:gdLst>
                        <a:gd name="connsiteX0" fmla="*/ 0 w 921984"/>
                        <a:gd name="connsiteY0" fmla="*/ 576263 h 576263"/>
                        <a:gd name="connsiteX1" fmla="*/ 460992 w 921984"/>
                        <a:gd name="connsiteY1" fmla="*/ 0 h 576263"/>
                        <a:gd name="connsiteX2" fmla="*/ 921984 w 921984"/>
                        <a:gd name="connsiteY2" fmla="*/ 576263 h 576263"/>
                        <a:gd name="connsiteX3" fmla="*/ 0 w 921984"/>
                        <a:gd name="connsiteY3" fmla="*/ 576263 h 576263"/>
                        <a:gd name="connsiteX0" fmla="*/ 0 w 921984"/>
                        <a:gd name="connsiteY0" fmla="*/ 347663 h 347663"/>
                        <a:gd name="connsiteX1" fmla="*/ 460992 w 921984"/>
                        <a:gd name="connsiteY1" fmla="*/ 0 h 347663"/>
                        <a:gd name="connsiteX2" fmla="*/ 921984 w 921984"/>
                        <a:gd name="connsiteY2" fmla="*/ 347663 h 347663"/>
                        <a:gd name="connsiteX3" fmla="*/ 0 w 921984"/>
                        <a:gd name="connsiteY3" fmla="*/ 347663 h 347663"/>
                        <a:gd name="connsiteX0" fmla="*/ 0 w 921984"/>
                        <a:gd name="connsiteY0" fmla="*/ 431346 h 431346"/>
                        <a:gd name="connsiteX1" fmla="*/ 342536 w 921984"/>
                        <a:gd name="connsiteY1" fmla="*/ 0 h 431346"/>
                        <a:gd name="connsiteX2" fmla="*/ 921984 w 921984"/>
                        <a:gd name="connsiteY2" fmla="*/ 431346 h 431346"/>
                        <a:gd name="connsiteX3" fmla="*/ 0 w 921984"/>
                        <a:gd name="connsiteY3" fmla="*/ 431346 h 431346"/>
                        <a:gd name="connsiteX0" fmla="*/ 0 w 777836"/>
                        <a:gd name="connsiteY0" fmla="*/ 431346 h 431346"/>
                        <a:gd name="connsiteX1" fmla="*/ 342536 w 777836"/>
                        <a:gd name="connsiteY1" fmla="*/ 0 h 431346"/>
                        <a:gd name="connsiteX2" fmla="*/ 777836 w 777836"/>
                        <a:gd name="connsiteY2" fmla="*/ 317687 h 431346"/>
                        <a:gd name="connsiteX3" fmla="*/ 0 w 777836"/>
                        <a:gd name="connsiteY3" fmla="*/ 431346 h 4313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77836" h="431346">
                          <a:moveTo>
                            <a:pt x="0" y="431346"/>
                          </a:moveTo>
                          <a:lnTo>
                            <a:pt x="342536" y="0"/>
                          </a:lnTo>
                          <a:lnTo>
                            <a:pt x="777836" y="317687"/>
                          </a:lnTo>
                          <a:lnTo>
                            <a:pt x="0" y="431346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240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6" name="Равнобедренный треугольник 31">
                      <a:extLst>
                        <a:ext uri="{FF2B5EF4-FFF2-40B4-BE49-F238E27FC236}">
                          <a16:creationId xmlns:a16="http://schemas.microsoft.com/office/drawing/2014/main" xmlns="" id="{2A6F384D-151B-4EA3-82E1-17C322CC3E2F}"/>
                        </a:ext>
                      </a:extLst>
                    </p:cNvPr>
                    <p:cNvSpPr/>
                    <p:nvPr/>
                  </p:nvSpPr>
                  <p:spPr>
                    <a:xfrm rot="8533375">
                      <a:off x="5184392" y="2778705"/>
                      <a:ext cx="627885" cy="348191"/>
                    </a:xfrm>
                    <a:custGeom>
                      <a:avLst/>
                      <a:gdLst>
                        <a:gd name="connsiteX0" fmla="*/ 0 w 921984"/>
                        <a:gd name="connsiteY0" fmla="*/ 576263 h 576263"/>
                        <a:gd name="connsiteX1" fmla="*/ 460992 w 921984"/>
                        <a:gd name="connsiteY1" fmla="*/ 0 h 576263"/>
                        <a:gd name="connsiteX2" fmla="*/ 921984 w 921984"/>
                        <a:gd name="connsiteY2" fmla="*/ 576263 h 576263"/>
                        <a:gd name="connsiteX3" fmla="*/ 0 w 921984"/>
                        <a:gd name="connsiteY3" fmla="*/ 576263 h 576263"/>
                        <a:gd name="connsiteX0" fmla="*/ 0 w 921984"/>
                        <a:gd name="connsiteY0" fmla="*/ 347663 h 347663"/>
                        <a:gd name="connsiteX1" fmla="*/ 460992 w 921984"/>
                        <a:gd name="connsiteY1" fmla="*/ 0 h 347663"/>
                        <a:gd name="connsiteX2" fmla="*/ 921984 w 921984"/>
                        <a:gd name="connsiteY2" fmla="*/ 347663 h 347663"/>
                        <a:gd name="connsiteX3" fmla="*/ 0 w 921984"/>
                        <a:gd name="connsiteY3" fmla="*/ 347663 h 347663"/>
                        <a:gd name="connsiteX0" fmla="*/ 0 w 921984"/>
                        <a:gd name="connsiteY0" fmla="*/ 431346 h 431346"/>
                        <a:gd name="connsiteX1" fmla="*/ 342536 w 921984"/>
                        <a:gd name="connsiteY1" fmla="*/ 0 h 431346"/>
                        <a:gd name="connsiteX2" fmla="*/ 921984 w 921984"/>
                        <a:gd name="connsiteY2" fmla="*/ 431346 h 431346"/>
                        <a:gd name="connsiteX3" fmla="*/ 0 w 921984"/>
                        <a:gd name="connsiteY3" fmla="*/ 431346 h 431346"/>
                        <a:gd name="connsiteX0" fmla="*/ 0 w 777836"/>
                        <a:gd name="connsiteY0" fmla="*/ 431346 h 431346"/>
                        <a:gd name="connsiteX1" fmla="*/ 342536 w 777836"/>
                        <a:gd name="connsiteY1" fmla="*/ 0 h 431346"/>
                        <a:gd name="connsiteX2" fmla="*/ 777836 w 777836"/>
                        <a:gd name="connsiteY2" fmla="*/ 317687 h 431346"/>
                        <a:gd name="connsiteX3" fmla="*/ 0 w 777836"/>
                        <a:gd name="connsiteY3" fmla="*/ 431346 h 4313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77836" h="431346">
                          <a:moveTo>
                            <a:pt x="0" y="431346"/>
                          </a:moveTo>
                          <a:lnTo>
                            <a:pt x="342536" y="0"/>
                          </a:lnTo>
                          <a:lnTo>
                            <a:pt x="777836" y="317687"/>
                          </a:lnTo>
                          <a:lnTo>
                            <a:pt x="0" y="431346"/>
                          </a:lnTo>
                          <a:close/>
                        </a:path>
                      </a:pathLst>
                    </a:custGeom>
                    <a:solidFill>
                      <a:srgbClr val="F06359"/>
                    </a:solidFill>
                    <a:ln w="38100">
                      <a:solidFill>
                        <a:srgbClr val="F0635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2400" dirty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Группа 37">
                    <a:extLst>
                      <a:ext uri="{FF2B5EF4-FFF2-40B4-BE49-F238E27FC236}">
                        <a16:creationId xmlns:a16="http://schemas.microsoft.com/office/drawing/2014/main" xmlns="" id="{6D93CE9E-E2FE-4795-B7A6-6E2395872299}"/>
                      </a:ext>
                    </a:extLst>
                  </p:cNvPr>
                  <p:cNvGrpSpPr/>
                  <p:nvPr/>
                </p:nvGrpSpPr>
                <p:grpSpPr>
                  <a:xfrm rot="20392866">
                    <a:off x="2152049" y="3467179"/>
                    <a:ext cx="4035555" cy="2150099"/>
                    <a:chOff x="4878048" y="2184750"/>
                    <a:chExt cx="3167286" cy="1687495"/>
                  </a:xfrm>
                </p:grpSpPr>
                <p:sp>
                  <p:nvSpPr>
                    <p:cNvPr id="39" name="Дуга 38">
                      <a:extLst>
                        <a:ext uri="{FF2B5EF4-FFF2-40B4-BE49-F238E27FC236}">
                          <a16:creationId xmlns:a16="http://schemas.microsoft.com/office/drawing/2014/main" xmlns="" id="{6D3F110C-95F4-4A68-B07E-CF0D76806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8047" y="2184750"/>
                      <a:ext cx="1581156" cy="1687495"/>
                    </a:xfrm>
                    <a:prstGeom prst="arc">
                      <a:avLst>
                        <a:gd name="adj1" fmla="val 9635111"/>
                        <a:gd name="adj2" fmla="val 17740886"/>
                      </a:avLst>
                    </a:prstGeom>
                    <a:ln w="12700">
                      <a:solidFill>
                        <a:srgbClr val="7F7F7F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2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40" name="Дуга 39">
                      <a:extLst>
                        <a:ext uri="{FF2B5EF4-FFF2-40B4-BE49-F238E27FC236}">
                          <a16:creationId xmlns:a16="http://schemas.microsoft.com/office/drawing/2014/main" xmlns="" id="{DF14752D-916A-4E26-B6DB-982A41E59A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178" y="2184750"/>
                      <a:ext cx="1581156" cy="1687495"/>
                    </a:xfrm>
                    <a:prstGeom prst="arc">
                      <a:avLst>
                        <a:gd name="adj1" fmla="val 10873887"/>
                        <a:gd name="adj2" fmla="val 20281009"/>
                      </a:avLst>
                    </a:prstGeom>
                    <a:ln w="12700">
                      <a:solidFill>
                        <a:srgbClr val="7F7F7F"/>
                      </a:solidFill>
                      <a:prstDash val="dash"/>
                      <a:headEnd w="lg" len="lg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24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44" name="Google Shape;701;p91">
            <a:extLst>
              <a:ext uri="{FF2B5EF4-FFF2-40B4-BE49-F238E27FC236}">
                <a16:creationId xmlns:a16="http://schemas.microsoft.com/office/drawing/2014/main" xmlns="" id="{766EAA77-8308-4BCF-A3ED-B5AFCFE33BB0}"/>
              </a:ext>
            </a:extLst>
          </p:cNvPr>
          <p:cNvSpPr txBox="1">
            <a:spLocks/>
          </p:cNvSpPr>
          <p:nvPr/>
        </p:nvSpPr>
        <p:spPr>
          <a:xfrm>
            <a:off x="623393" y="643699"/>
            <a:ext cx="10657183" cy="57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latin typeface="Montserrat" panose="00000500000000000000" pitchFamily="2" charset="-52"/>
                <a:cs typeface="Arial" panose="020B0604020202020204" pitchFamily="34" charset="0"/>
                <a:sym typeface="Montserrat" panose="00000500000000000000" pitchFamily="2" charset="-52"/>
              </a:rPr>
              <a:t>КАРЬЕРНЫЙ РОСТ </a:t>
            </a:r>
            <a:br>
              <a:rPr lang="ru-RU" altLang="ru-RU" sz="4000" b="1" dirty="0">
                <a:latin typeface="Montserrat" panose="00000500000000000000" pitchFamily="2" charset="-52"/>
                <a:cs typeface="Arial" panose="020B0604020202020204" pitchFamily="34" charset="0"/>
                <a:sym typeface="Montserrat" panose="00000500000000000000" pitchFamily="2" charset="-52"/>
              </a:rPr>
            </a:br>
            <a:r>
              <a:rPr lang="ru-RU" altLang="ru-RU" sz="4000" b="1" dirty="0">
                <a:solidFill>
                  <a:srgbClr val="FFC000"/>
                </a:solidFill>
                <a:latin typeface="Montserrat" panose="00000500000000000000" pitchFamily="2" charset="-52"/>
                <a:cs typeface="Arial" panose="020B0604020202020204" pitchFamily="34" charset="0"/>
                <a:sym typeface="Montserrat" panose="00000500000000000000" pitchFamily="2" charset="-52"/>
              </a:rPr>
              <a:t>В НАШЕЙ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2428739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16" y="821468"/>
            <a:ext cx="5829267" cy="5829267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21FA012-03F2-497C-ABB6-D31B952D768D}"/>
              </a:ext>
            </a:extLst>
          </p:cNvPr>
          <p:cNvSpPr/>
          <p:nvPr/>
        </p:nvSpPr>
        <p:spPr>
          <a:xfrm>
            <a:off x="5951983" y="2303138"/>
            <a:ext cx="6034199" cy="21587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225267"/>
                </a:solidFill>
                <a:latin typeface="+mj-lt"/>
                <a:ea typeface="Montserrat"/>
                <a:cs typeface="Montserrat"/>
                <a:sym typeface="Montserrat"/>
              </a:rPr>
              <a:t>Тех, кто ничего не хочет добиться в жизни, </a:t>
            </a: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225267"/>
                </a:solidFill>
                <a:latin typeface="+mj-lt"/>
                <a:ea typeface="Montserrat"/>
                <a:cs typeface="Montserrat"/>
                <a:sym typeface="Montserrat"/>
              </a:rPr>
              <a:t>Тех, кто не хочет учиться и развиваться, </a:t>
            </a: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225267"/>
                </a:solidFill>
                <a:latin typeface="+mj-lt"/>
                <a:ea typeface="Montserrat"/>
                <a:cs typeface="Montserrat"/>
                <a:sym typeface="Montserrat"/>
              </a:rPr>
              <a:t>Тех, кому нужно отсидеть 8 часов и ничего не делать. </a:t>
            </a:r>
          </a:p>
        </p:txBody>
      </p:sp>
      <p:sp>
        <p:nvSpPr>
          <p:cNvPr id="22" name="Google Shape;701;p91">
            <a:extLst>
              <a:ext uri="{FF2B5EF4-FFF2-40B4-BE49-F238E27FC236}">
                <a16:creationId xmlns:a16="http://schemas.microsoft.com/office/drawing/2014/main" xmlns="" id="{BE265903-D372-4978-B986-1D62740773E7}"/>
              </a:ext>
            </a:extLst>
          </p:cNvPr>
          <p:cNvSpPr txBox="1">
            <a:spLocks/>
          </p:cNvSpPr>
          <p:nvPr/>
        </p:nvSpPr>
        <p:spPr>
          <a:xfrm>
            <a:off x="6068616" y="777672"/>
            <a:ext cx="5692013" cy="875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F06359"/>
                </a:solidFill>
                <a:latin typeface="Montserrat" panose="00000500000000000000" pitchFamily="2" charset="-52"/>
                <a:cs typeface="Arial" panose="020B0604020202020204" pitchFamily="34" charset="0"/>
                <a:sym typeface="Montserrat" panose="00000500000000000000" pitchFamily="2" charset="-52"/>
              </a:rPr>
              <a:t>КОГО МЫ НЕ ЖДЕМ</a:t>
            </a:r>
          </a:p>
        </p:txBody>
      </p:sp>
    </p:spTree>
    <p:extLst>
      <p:ext uri="{BB962C8B-B14F-4D97-AF65-F5344CB8AC3E}">
        <p14:creationId xmlns:p14="http://schemas.microsoft.com/office/powerpoint/2010/main" val="2204225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89434" y="549548"/>
            <a:ext cx="11714593" cy="5650274"/>
            <a:chOff x="217075" y="412161"/>
            <a:chExt cx="8785945" cy="4237705"/>
          </a:xfrm>
        </p:grpSpPr>
        <p:sp>
          <p:nvSpPr>
            <p:cNvPr id="24" name="TextBox 23"/>
            <p:cNvSpPr txBox="1"/>
            <p:nvPr/>
          </p:nvSpPr>
          <p:spPr>
            <a:xfrm>
              <a:off x="3979417" y="1272407"/>
              <a:ext cx="213211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ru-RU" sz="2400" b="1" dirty="0">
                  <a:solidFill>
                    <a:srgbClr val="225267"/>
                  </a:solidFill>
                  <a:latin typeface="+mj-lt"/>
                  <a:ea typeface="Montserrat"/>
                  <a:cs typeface="Montserrat"/>
                </a:rPr>
                <a:t>Фиксированный</a:t>
              </a:r>
            </a:p>
            <a:p>
              <a:r>
                <a:rPr lang="ru-RU" sz="2400" b="1" dirty="0">
                  <a:solidFill>
                    <a:srgbClr val="225267"/>
                  </a:solidFill>
                  <a:latin typeface="+mj-lt"/>
                  <a:ea typeface="Montserrat"/>
                  <a:cs typeface="Montserrat"/>
                </a:rPr>
                <a:t>оклад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48177" y="1164685"/>
              <a:ext cx="1810083" cy="715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ru-RU" sz="1867" b="1" dirty="0">
                  <a:solidFill>
                    <a:srgbClr val="225267"/>
                  </a:solidFill>
                  <a:latin typeface="+mj-lt"/>
                  <a:ea typeface="Montserrat"/>
                  <a:cs typeface="Montserrat"/>
                </a:rPr>
                <a:t>Полный </a:t>
              </a:r>
            </a:p>
            <a:p>
              <a:r>
                <a:rPr lang="ru-RU" sz="1867" b="1" dirty="0">
                  <a:solidFill>
                    <a:srgbClr val="225267"/>
                  </a:solidFill>
                  <a:latin typeface="+mj-lt"/>
                  <a:ea typeface="Montserrat"/>
                  <a:cs typeface="Montserrat"/>
                </a:rPr>
                <a:t>рабочий </a:t>
              </a:r>
            </a:p>
            <a:p>
              <a:r>
                <a:rPr lang="ru-RU" sz="1867" b="1" dirty="0">
                  <a:solidFill>
                    <a:srgbClr val="225267"/>
                  </a:solidFill>
                  <a:latin typeface="+mj-lt"/>
                  <a:ea typeface="Montserrat"/>
                  <a:cs typeface="Montserrat"/>
                </a:rPr>
                <a:t>день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27464" y="3917808"/>
              <a:ext cx="84374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ru-RU" sz="2400" b="1" dirty="0">
                  <a:solidFill>
                    <a:srgbClr val="225267"/>
                  </a:solidFill>
                  <a:latin typeface="+mj-lt"/>
                  <a:ea typeface="Montserrat"/>
                  <a:cs typeface="Montserrat"/>
                </a:rPr>
                <a:t>ДМС</a:t>
              </a:r>
            </a:p>
          </p:txBody>
        </p:sp>
        <p:pic>
          <p:nvPicPr>
            <p:cNvPr id="27" name="Picture 2" descr="C:\Users\Татьяна Уварова\Downloads\calendar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75" y="1058943"/>
              <a:ext cx="1018800" cy="101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C:\Users\Татьяна Уварова\Downloads\money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865" y="1058941"/>
              <a:ext cx="1018800" cy="101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Татьяна Уварова\Downloads\nurse (1)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75" y="3631066"/>
              <a:ext cx="1018800" cy="101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02635" y="2538690"/>
              <a:ext cx="137031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ru-RU" sz="2400" b="1" dirty="0">
                  <a:solidFill>
                    <a:srgbClr val="225267"/>
                  </a:solidFill>
                  <a:latin typeface="+mj-lt"/>
                  <a:ea typeface="Montserrat"/>
                  <a:cs typeface="Montserrat"/>
                </a:rPr>
                <a:t>Новая </a:t>
              </a:r>
            </a:p>
            <a:p>
              <a:r>
                <a:rPr lang="ru-RU" sz="2400" b="1" dirty="0">
                  <a:solidFill>
                    <a:srgbClr val="225267"/>
                  </a:solidFill>
                  <a:latin typeface="+mj-lt"/>
                  <a:ea typeface="Montserrat"/>
                  <a:cs typeface="Montserrat"/>
                </a:rPr>
                <a:t>техника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48177" y="2538690"/>
              <a:ext cx="164606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ru-RU" sz="2400" b="1" dirty="0">
                  <a:solidFill>
                    <a:srgbClr val="225267"/>
                  </a:solidFill>
                  <a:latin typeface="+mj-lt"/>
                  <a:ea typeface="Montserrat"/>
                  <a:cs typeface="Montserrat"/>
                </a:rPr>
                <a:t>Опытный</a:t>
              </a:r>
            </a:p>
            <a:p>
              <a:r>
                <a:rPr lang="ru-RU" sz="2400" b="1" dirty="0">
                  <a:solidFill>
                    <a:srgbClr val="225267"/>
                  </a:solidFill>
                  <a:latin typeface="+mj-lt"/>
                  <a:ea typeface="Montserrat"/>
                  <a:cs typeface="Montserrat"/>
                </a:rPr>
                <a:t>наставник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96457" y="2430968"/>
              <a:ext cx="1896596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ru-RU" sz="2400" b="1" dirty="0">
                  <a:solidFill>
                    <a:srgbClr val="225267"/>
                  </a:solidFill>
                  <a:latin typeface="+mj-lt"/>
                  <a:ea typeface="Montserrat"/>
                  <a:cs typeface="Montserrat"/>
                </a:rPr>
                <a:t>Бесплатное </a:t>
              </a:r>
            </a:p>
            <a:p>
              <a:r>
                <a:rPr lang="ru-RU" sz="2400" b="1" dirty="0">
                  <a:solidFill>
                    <a:srgbClr val="225267"/>
                  </a:solidFill>
                  <a:latin typeface="+mj-lt"/>
                  <a:ea typeface="Montserrat"/>
                  <a:cs typeface="Montserrat"/>
                </a:rPr>
                <a:t>обучение и </a:t>
              </a:r>
            </a:p>
            <a:p>
              <a:r>
                <a:rPr lang="ru-RU" sz="2400" b="1" dirty="0">
                  <a:solidFill>
                    <a:srgbClr val="225267"/>
                  </a:solidFill>
                  <a:latin typeface="+mj-lt"/>
                  <a:ea typeface="Montserrat"/>
                  <a:cs typeface="Montserrat"/>
                </a:rPr>
                <a:t>Сертификация</a:t>
              </a:r>
            </a:p>
          </p:txBody>
        </p:sp>
        <p:pic>
          <p:nvPicPr>
            <p:cNvPr id="19" name="Picture 6" descr="C:\Users\Татьяна Уварова\Downloads\presentation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75" y="2325226"/>
              <a:ext cx="1018800" cy="101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7" descr="C:\Users\Татьяна Уварова\Downloads\scholarship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655" y="2294574"/>
              <a:ext cx="1018800" cy="101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9" descr="C:\Users\Татьяна Уварова\Downloads\workspace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865" y="2252304"/>
              <a:ext cx="1018800" cy="101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C:\Users\Татьяна Уварова\Downloads\rocket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865" y="3559691"/>
              <a:ext cx="1018800" cy="101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C375E86-C067-4452-919F-FEDDB9017C3E}"/>
                </a:ext>
              </a:extLst>
            </p:cNvPr>
            <p:cNvSpPr/>
            <p:nvPr/>
          </p:nvSpPr>
          <p:spPr>
            <a:xfrm>
              <a:off x="4022665" y="3699759"/>
              <a:ext cx="3295831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225267"/>
                  </a:solidFill>
                  <a:latin typeface="+mj-lt"/>
                  <a:ea typeface="Montserrat"/>
                  <a:cs typeface="Montserrat"/>
                </a:rPr>
                <a:t>Перспективы быстрого роста как в должностном, так и профессиональном плане</a:t>
              </a:r>
            </a:p>
          </p:txBody>
        </p:sp>
        <p:sp>
          <p:nvSpPr>
            <p:cNvPr id="30" name="Google Shape;701;p91">
              <a:extLst>
                <a:ext uri="{FF2B5EF4-FFF2-40B4-BE49-F238E27FC236}">
                  <a16:creationId xmlns:a16="http://schemas.microsoft.com/office/drawing/2014/main" xmlns="" id="{0924C068-653E-43F0-947A-31F965007499}"/>
                </a:ext>
              </a:extLst>
            </p:cNvPr>
            <p:cNvSpPr txBox="1">
              <a:spLocks/>
            </p:cNvSpPr>
            <p:nvPr/>
          </p:nvSpPr>
          <p:spPr>
            <a:xfrm>
              <a:off x="381858" y="412161"/>
              <a:ext cx="7992887" cy="432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267"/>
                </a:buClr>
                <a:buSzPts val="2800"/>
                <a:buFont typeface="Arial"/>
                <a:buNone/>
                <a:defRPr sz="2400" b="0" i="0" u="none" strike="noStrike" cap="none">
                  <a:solidFill>
                    <a:srgbClr val="225267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267"/>
                </a:buClr>
                <a:buSzPts val="2800"/>
                <a:buFont typeface="Arial"/>
                <a:buNone/>
                <a:defRPr sz="2400" b="0" i="0" u="none" strike="noStrike" cap="none">
                  <a:solidFill>
                    <a:srgbClr val="225267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267"/>
                </a:buClr>
                <a:buSzPts val="2800"/>
                <a:buFont typeface="Arial"/>
                <a:buNone/>
                <a:defRPr sz="2400" b="0" i="0" u="none" strike="noStrike" cap="none">
                  <a:solidFill>
                    <a:srgbClr val="225267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267"/>
                </a:buClr>
                <a:buSzPts val="2800"/>
                <a:buFont typeface="Arial"/>
                <a:buNone/>
                <a:defRPr sz="2400" b="0" i="0" u="none" strike="noStrike" cap="none">
                  <a:solidFill>
                    <a:srgbClr val="225267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267"/>
                </a:buClr>
                <a:buSzPts val="2800"/>
                <a:buFont typeface="Arial"/>
                <a:buNone/>
                <a:defRPr sz="2400" b="0" i="0" u="none" strike="noStrike" cap="none">
                  <a:solidFill>
                    <a:srgbClr val="225267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267"/>
                </a:buClr>
                <a:buSzPts val="2800"/>
                <a:buFont typeface="Arial"/>
                <a:buNone/>
                <a:defRPr sz="2400" b="0" i="0" u="none" strike="noStrike" cap="none">
                  <a:solidFill>
                    <a:srgbClr val="225267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267"/>
                </a:buClr>
                <a:buSzPts val="2800"/>
                <a:buFont typeface="Arial"/>
                <a:buNone/>
                <a:defRPr sz="2400" b="0" i="0" u="none" strike="noStrike" cap="none">
                  <a:solidFill>
                    <a:srgbClr val="225267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267"/>
                </a:buClr>
                <a:buSzPts val="2800"/>
                <a:buFont typeface="Arial"/>
                <a:buNone/>
                <a:defRPr sz="2400" b="0" i="0" u="none" strike="noStrike" cap="none">
                  <a:solidFill>
                    <a:srgbClr val="225267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267"/>
                </a:buClr>
                <a:buSzPts val="2800"/>
                <a:buFont typeface="Arial"/>
                <a:buNone/>
                <a:defRPr sz="2400" b="0" i="0" u="none" strike="noStrike" cap="none">
                  <a:solidFill>
                    <a:srgbClr val="225267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4000" b="1" dirty="0">
                  <a:solidFill>
                    <a:srgbClr val="FFC000"/>
                  </a:solidFill>
                  <a:latin typeface="Montserrat" panose="00000500000000000000" pitchFamily="2" charset="-52"/>
                  <a:cs typeface="Arial" panose="020B0604020202020204" pitchFamily="34" charset="0"/>
                  <a:sym typeface="Montserrat" panose="00000500000000000000" pitchFamily="2" charset="-52"/>
                </a:rPr>
                <a:t>МЫ ПРЕДЛАГАЕМ: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0655" y="1058941"/>
              <a:ext cx="1018800" cy="10188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870908" y="1058941"/>
              <a:ext cx="2132112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ru-RU" sz="2400" b="1" dirty="0">
                  <a:solidFill>
                    <a:srgbClr val="225267"/>
                  </a:solidFill>
                  <a:latin typeface="+mj-lt"/>
                  <a:ea typeface="Montserrat"/>
                  <a:cs typeface="Montserrat"/>
                </a:rPr>
                <a:t>Возможность получать зарплату хоть каждый день с сервисом </a:t>
              </a:r>
              <a:r>
                <a:rPr lang="en-US" sz="2400" b="1" dirty="0">
                  <a:solidFill>
                    <a:srgbClr val="225267"/>
                  </a:solidFill>
                  <a:latin typeface="+mj-lt"/>
                  <a:ea typeface="Montserrat"/>
                  <a:cs typeface="Montserrat"/>
                </a:rPr>
                <a:t>payday</a:t>
              </a:r>
              <a:endParaRPr lang="ru-RU" sz="2400" b="1" dirty="0">
                <a:solidFill>
                  <a:srgbClr val="225267"/>
                </a:solidFill>
                <a:latin typeface="+mj-lt"/>
                <a:ea typeface="Montserrat"/>
                <a:cs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6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152" b="35337"/>
          <a:stretch/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49970" y="0"/>
            <a:ext cx="7042030" cy="6858000"/>
          </a:xfrm>
          <a:prstGeom prst="rect">
            <a:avLst/>
          </a:prstGeom>
          <a:solidFill>
            <a:srgbClr val="2F57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ru-RU" sz="2400" dirty="0">
                <a:latin typeface="+mj-lt"/>
              </a:rPr>
              <a:t>Компания «АКСИОМА-СОФТ» - это  команда высококвалифицированных специалистов в области управленческого консалтинга и автоматизации. Мы одна из немногих российских ИТ-компаний, которая предлагает своим клиентам не только техническое решение, но и комплексный подход к его реализации, включая разработку и актуализацию действующей методологической и нормативной базы для эффективной и полной реализации проекта. Мы предлагаем нашим клиентам глубокие знания, профессионализм, прогрессивные идеи, оптимальные решения и УСПЕХ в решении поставленных задач.</a:t>
            </a:r>
          </a:p>
          <a:p>
            <a:pPr algn="just"/>
            <a:endParaRPr lang="ru-RU" sz="2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38166" y="228600"/>
            <a:ext cx="5665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Уважаемый кандидат!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ы хотели бы рассказать о нашей компании!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8280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01;p91">
            <a:extLst>
              <a:ext uri="{FF2B5EF4-FFF2-40B4-BE49-F238E27FC236}">
                <a16:creationId xmlns:a16="http://schemas.microsoft.com/office/drawing/2014/main" xmlns="" id="{B8E1F78E-61DD-4FF9-8B77-97C3B1FAF4E3}"/>
              </a:ext>
            </a:extLst>
          </p:cNvPr>
          <p:cNvSpPr txBox="1">
            <a:spLocks/>
          </p:cNvSpPr>
          <p:nvPr/>
        </p:nvSpPr>
        <p:spPr>
          <a:xfrm>
            <a:off x="662635" y="318805"/>
            <a:ext cx="9217023" cy="1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267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22526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latin typeface="Montserrat" panose="00000500000000000000" pitchFamily="2" charset="-52"/>
                <a:cs typeface="Arial" panose="020B0604020202020204" pitchFamily="34" charset="0"/>
                <a:sym typeface="Montserrat" panose="00000500000000000000" pitchFamily="2" charset="-52"/>
              </a:rPr>
              <a:t>Вы можете работать </a:t>
            </a:r>
            <a:r>
              <a:rPr lang="ru-RU" altLang="ru-RU" sz="4267" b="1" dirty="0">
                <a:latin typeface="Montserrat" panose="00000500000000000000" pitchFamily="2" charset="-52"/>
                <a:cs typeface="Arial" panose="020B0604020202020204" pitchFamily="34" charset="0"/>
                <a:sym typeface="Montserrat" panose="00000500000000000000" pitchFamily="2" charset="-52"/>
              </a:rPr>
              <a:t>в офисе,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667" dirty="0">
                <a:latin typeface="Montserrat" panose="00000500000000000000" pitchFamily="2" charset="-52"/>
                <a:cs typeface="Arial" panose="020B0604020202020204" pitchFamily="34" charset="0"/>
                <a:sym typeface="Montserrat" panose="00000500000000000000" pitchFamily="2" charset="-52"/>
              </a:rPr>
              <a:t>либо удаленно в Москве/своем родном городе!</a:t>
            </a:r>
            <a:endParaRPr lang="ru-RU" altLang="ru-RU" sz="4000" b="1" dirty="0">
              <a:latin typeface="Montserrat" panose="00000500000000000000" pitchFamily="2" charset="-52"/>
              <a:cs typeface="Arial" panose="020B0604020202020204" pitchFamily="34" charset="0"/>
              <a:sym typeface="Montserrat" panose="00000500000000000000" pitchFamily="2" charset="-52"/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CD245BC6-A324-4277-BB1E-10A6B84CC95E}"/>
              </a:ext>
            </a:extLst>
          </p:cNvPr>
          <p:cNvGrpSpPr/>
          <p:nvPr/>
        </p:nvGrpSpPr>
        <p:grpSpPr>
          <a:xfrm>
            <a:off x="348153" y="2150945"/>
            <a:ext cx="5715156" cy="3811295"/>
            <a:chOff x="394720" y="1630297"/>
            <a:chExt cx="4936203" cy="3291830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xmlns="" id="{4E13EC52-1FDD-4F96-9C30-6271C28C8D50}"/>
                </a:ext>
              </a:extLst>
            </p:cNvPr>
            <p:cNvGrpSpPr/>
            <p:nvPr/>
          </p:nvGrpSpPr>
          <p:grpSpPr>
            <a:xfrm>
              <a:off x="394720" y="1630297"/>
              <a:ext cx="4936203" cy="3291830"/>
              <a:chOff x="15726" y="1511145"/>
              <a:chExt cx="4936203" cy="3291830"/>
            </a:xfrm>
          </p:grpSpPr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xmlns="" id="{3E2DEC72-22D8-49EC-BE33-EA7318AE6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726" y="1511145"/>
                <a:ext cx="4936203" cy="3291830"/>
              </a:xfrm>
              <a:prstGeom prst="rect">
                <a:avLst/>
              </a:prstGeom>
            </p:spPr>
          </p:pic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xmlns="" id="{4905082C-0689-490A-909C-0FB03B586541}"/>
                  </a:ext>
                </a:extLst>
              </p:cNvPr>
              <p:cNvSpPr/>
              <p:nvPr/>
            </p:nvSpPr>
            <p:spPr>
              <a:xfrm>
                <a:off x="971600" y="3219822"/>
                <a:ext cx="216024" cy="288032"/>
              </a:xfrm>
              <a:prstGeom prst="rect">
                <a:avLst/>
              </a:prstGeom>
              <a:solidFill>
                <a:srgbClr val="6EE2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5E732762-8F39-48FA-A3AC-C07CE376168D}"/>
                </a:ext>
              </a:extLst>
            </p:cNvPr>
            <p:cNvSpPr/>
            <p:nvPr/>
          </p:nvSpPr>
          <p:spPr>
            <a:xfrm>
              <a:off x="1335211" y="3434043"/>
              <a:ext cx="45719" cy="144016"/>
            </a:xfrm>
            <a:prstGeom prst="rect">
              <a:avLst/>
            </a:prstGeom>
            <a:solidFill>
              <a:srgbClr val="6EE2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54303D3-220E-4329-909F-2E38BF05C7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512" y="1573988"/>
            <a:ext cx="5179227" cy="496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18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25" y="3477361"/>
            <a:ext cx="4638675" cy="27424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latin typeface="+mj-lt"/>
              </a:rPr>
              <a:t>Это школа английского нового поколения. Не типичная история обучения по </a:t>
            </a:r>
            <a:r>
              <a:rPr lang="ru-RU" sz="2200" dirty="0" err="1">
                <a:latin typeface="+mj-lt"/>
              </a:rPr>
              <a:t>skype</a:t>
            </a:r>
            <a:r>
              <a:rPr lang="ru-RU" sz="2200" dirty="0">
                <a:latin typeface="+mj-lt"/>
              </a:rPr>
              <a:t>, а проведение занятий на интерактивной платформе «</a:t>
            </a:r>
            <a:r>
              <a:rPr lang="ru-RU" sz="2200" dirty="0" err="1">
                <a:latin typeface="+mj-lt"/>
              </a:rPr>
              <a:t>Vimbox</a:t>
            </a:r>
            <a:r>
              <a:rPr lang="ru-RU" sz="2200" dirty="0">
                <a:latin typeface="+mj-lt"/>
              </a:rPr>
              <a:t>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12191999" cy="1279270"/>
          </a:xfrm>
          <a:prstGeom prst="rect">
            <a:avLst/>
          </a:prstGeom>
          <a:solidFill>
            <a:srgbClr val="30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300" dirty="0">
                <a:solidFill>
                  <a:schemeClr val="bg1"/>
                </a:solidFill>
                <a:latin typeface="+mj-lt"/>
              </a:rPr>
              <a:t>ИЗУЧЕНИЕ АНГЛИЙСКОГО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325" y="1506282"/>
            <a:ext cx="11610657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200" dirty="0">
                <a:solidFill>
                  <a:prstClr val="black"/>
                </a:solidFill>
                <a:latin typeface="Calibri Light" panose="020F0302020204030204"/>
              </a:rPr>
              <a:t>Для выхода Компании на международный рынок ее сотрудникам необходимо владеть английским языком на хорошем уровне.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200" dirty="0">
                <a:solidFill>
                  <a:prstClr val="black"/>
                </a:solidFill>
              </a:rPr>
              <a:t>Для развития профессиональных компетенция сотрудников </a:t>
            </a:r>
            <a:r>
              <a:rPr lang="ru-RU" sz="2200" dirty="0">
                <a:solidFill>
                  <a:prstClr val="black"/>
                </a:solidFill>
                <a:latin typeface="Calibri Light" panose="020F0302020204030204"/>
              </a:rPr>
              <a:t>Компания решила запустить сотрудничество с </a:t>
            </a:r>
            <a:r>
              <a:rPr lang="ru-RU" sz="2200" b="1" dirty="0">
                <a:solidFill>
                  <a:prstClr val="black"/>
                </a:solidFill>
                <a:latin typeface="Calibri Light" panose="020F0302020204030204"/>
              </a:rPr>
              <a:t>онлайн-школой английского языка «</a:t>
            </a:r>
            <a:r>
              <a:rPr lang="ru-RU" sz="2200" b="1" dirty="0" err="1">
                <a:solidFill>
                  <a:prstClr val="black"/>
                </a:solidFill>
                <a:latin typeface="Calibri Light" panose="020F0302020204030204"/>
              </a:rPr>
              <a:t>Skyeng</a:t>
            </a:r>
            <a:r>
              <a:rPr lang="ru-RU" sz="2200" b="1" dirty="0">
                <a:solidFill>
                  <a:prstClr val="black"/>
                </a:solidFill>
                <a:latin typeface="Calibri Light" panose="020F0302020204030204"/>
              </a:rPr>
              <a:t>» </a:t>
            </a:r>
            <a:r>
              <a:rPr lang="ru-RU" sz="2200" dirty="0">
                <a:solidFill>
                  <a:prstClr val="black"/>
                </a:solidFill>
                <a:latin typeface="Calibri Light" panose="020F0302020204030204"/>
              </a:rPr>
              <a:t>и предоставить сотрудникам </a:t>
            </a:r>
            <a:r>
              <a:rPr lang="ru-RU" sz="2200" b="1" dirty="0">
                <a:solidFill>
                  <a:prstClr val="black"/>
                </a:solidFill>
                <a:latin typeface="Calibri Light" panose="020F0302020204030204"/>
              </a:rPr>
              <a:t>корпоративную скидку</a:t>
            </a:r>
            <a:r>
              <a:rPr lang="ru-RU" sz="2200" dirty="0">
                <a:solidFill>
                  <a:prstClr val="black"/>
                </a:solidFill>
                <a:latin typeface="Calibri Light" panose="020F0302020204030204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850" y="3149185"/>
            <a:ext cx="6104149" cy="3398815"/>
          </a:xfrm>
          <a:prstGeom prst="rect">
            <a:avLst/>
          </a:prstGeom>
          <a:ln>
            <a:solidFill>
              <a:srgbClr val="305999"/>
            </a:solidFill>
          </a:ln>
        </p:spPr>
      </p:pic>
    </p:spTree>
    <p:extLst>
      <p:ext uri="{BB962C8B-B14F-4D97-AF65-F5344CB8AC3E}">
        <p14:creationId xmlns:p14="http://schemas.microsoft.com/office/powerpoint/2010/main" val="1581104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AFD3"/>
            </a:gs>
            <a:gs pos="65000">
              <a:srgbClr val="2F579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2944" r="3733" b="35337"/>
          <a:stretch/>
        </p:blipFill>
        <p:spPr>
          <a:xfrm>
            <a:off x="0" y="-10162"/>
            <a:ext cx="12161520" cy="68681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0960" y="888999"/>
            <a:ext cx="9499600" cy="506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2F5798"/>
                </a:solidFill>
                <a:latin typeface="+mj-lt"/>
              </a:rPr>
              <a:t>Если вас заинтересовала вакансия и вы хотели бы стать частью нашей команды, свяжитесь с нами любым удобным для вас способом.</a:t>
            </a:r>
          </a:p>
          <a:p>
            <a:pPr algn="ctr"/>
            <a:endParaRPr lang="ru-RU" sz="2400" dirty="0">
              <a:solidFill>
                <a:srgbClr val="2F5798"/>
              </a:solidFill>
              <a:latin typeface="+mj-lt"/>
            </a:endParaRPr>
          </a:p>
          <a:p>
            <a:pPr algn="ctr"/>
            <a:r>
              <a:rPr lang="ru-RU" sz="2400" b="1" dirty="0">
                <a:solidFill>
                  <a:srgbClr val="2F5798"/>
                </a:solidFill>
                <a:latin typeface="+mj-lt"/>
              </a:rPr>
              <a:t>Дьяченко Алёна Игоревна, менеджер по персоналу:</a:t>
            </a:r>
          </a:p>
          <a:p>
            <a:pPr algn="ctr"/>
            <a:r>
              <a:rPr lang="ru-RU" sz="2400" dirty="0">
                <a:solidFill>
                  <a:srgbClr val="2F5798"/>
                </a:solidFill>
                <a:latin typeface="+mj-lt"/>
              </a:rPr>
              <a:t>dyachenko@axioma-soft.ru</a:t>
            </a:r>
          </a:p>
          <a:p>
            <a:pPr algn="ctr"/>
            <a:r>
              <a:rPr lang="ru-RU" sz="2400" dirty="0">
                <a:solidFill>
                  <a:srgbClr val="2F5798"/>
                </a:solidFill>
                <a:latin typeface="+mj-lt"/>
              </a:rPr>
              <a:t>+7 (495)-66-55-097 (доб. 343)</a:t>
            </a:r>
          </a:p>
          <a:p>
            <a:pPr algn="ctr"/>
            <a:r>
              <a:rPr lang="ru-RU" sz="2400" dirty="0">
                <a:solidFill>
                  <a:srgbClr val="2F5798"/>
                </a:solidFill>
                <a:latin typeface="+mj-lt"/>
              </a:rPr>
              <a:t>+7 (999)-445-11-80</a:t>
            </a:r>
          </a:p>
          <a:p>
            <a:pPr algn="ctr"/>
            <a:r>
              <a:rPr lang="ru-RU" sz="2400" dirty="0">
                <a:solidFill>
                  <a:srgbClr val="2F5798"/>
                </a:solidFill>
                <a:latin typeface="+mj-lt"/>
              </a:rPr>
              <a:t> @</a:t>
            </a:r>
            <a:r>
              <a:rPr lang="ru-RU" sz="2400" dirty="0" err="1">
                <a:solidFill>
                  <a:srgbClr val="2F5798"/>
                </a:solidFill>
                <a:latin typeface="+mj-lt"/>
              </a:rPr>
              <a:t>Dyachenko_Alena</a:t>
            </a:r>
            <a:r>
              <a:rPr lang="ru-RU" sz="2400" dirty="0">
                <a:solidFill>
                  <a:srgbClr val="2F5798"/>
                </a:solidFill>
                <a:latin typeface="+mj-lt"/>
              </a:rPr>
              <a:t> </a:t>
            </a:r>
          </a:p>
          <a:p>
            <a:pPr algn="ctr"/>
            <a:r>
              <a:rPr lang="ru-RU" sz="2400" dirty="0">
                <a:solidFill>
                  <a:srgbClr val="2F5798"/>
                </a:solidFill>
                <a:latin typeface="+mj-lt"/>
              </a:rPr>
              <a:t>    live:.cid.d399bf04ce8e848c</a:t>
            </a:r>
          </a:p>
          <a:p>
            <a:pPr algn="ctr"/>
            <a:endParaRPr lang="ru-RU" sz="2400" dirty="0">
              <a:solidFill>
                <a:srgbClr val="2F5798"/>
              </a:solidFill>
              <a:latin typeface="+mj-lt"/>
            </a:endParaRPr>
          </a:p>
          <a:p>
            <a:pPr algn="ctr"/>
            <a:r>
              <a:rPr lang="ru-RU" sz="2400" b="1" dirty="0">
                <a:solidFill>
                  <a:srgbClr val="2F5798"/>
                </a:solidFill>
                <a:latin typeface="+mj-lt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387" y="4351674"/>
            <a:ext cx="392096" cy="3419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483" y="4001898"/>
            <a:ext cx="349776" cy="34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24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58216" y="5022671"/>
            <a:ext cx="3630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/>
              </a:rPr>
              <a:t>https://axioma-soft.ru/about/news/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95493" y="1950846"/>
            <a:ext cx="4027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https://www.facebook.com/axiomasoft/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95493" y="3460284"/>
            <a:ext cx="4098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https://www.instagram.com/axiomasoft/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95493" y="5022671"/>
            <a:ext cx="3273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https://twitter.com/axioma_soft</a:t>
            </a:r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58216" y="343422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</a:t>
            </a:r>
            <a:r>
              <a:rPr lang="en-US" dirty="0">
                <a:hlinkClick r:id="rId6"/>
              </a:rPr>
              <a:t>www.youtube.com/channel/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58216" y="1902358"/>
            <a:ext cx="275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7"/>
              </a:rPr>
              <a:t>https://vk.com/axiomasoft</a:t>
            </a:r>
            <a:r>
              <a:rPr lang="ru-RU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046" y="1605284"/>
            <a:ext cx="1121446" cy="109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66" y="3126167"/>
            <a:ext cx="1066893" cy="10592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135" y="3263731"/>
            <a:ext cx="1103116" cy="7841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48" y="4550304"/>
            <a:ext cx="1271345" cy="11119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13" y="1605284"/>
            <a:ext cx="1048652" cy="10151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307" y="4608821"/>
            <a:ext cx="1161909" cy="108022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1123291"/>
          </a:xfrm>
          <a:prstGeom prst="rect">
            <a:avLst/>
          </a:prstGeom>
          <a:solidFill>
            <a:srgbClr val="30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300" dirty="0">
                <a:solidFill>
                  <a:schemeClr val="bg1"/>
                </a:solidFill>
                <a:latin typeface="+mj-lt"/>
              </a:rPr>
              <a:t>ПРИСОЕДИНЯЙСЯ К НАМ В СОЦСЕТЯХ</a:t>
            </a:r>
          </a:p>
        </p:txBody>
      </p:sp>
    </p:spTree>
    <p:extLst>
      <p:ext uri="{BB962C8B-B14F-4D97-AF65-F5344CB8AC3E}">
        <p14:creationId xmlns:p14="http://schemas.microsoft.com/office/powerpoint/2010/main" val="151298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9080" y="274981"/>
            <a:ext cx="698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26468C"/>
                </a:solidFill>
                <a:latin typeface="+mj-lt"/>
              </a:rPr>
              <a:t>Компания «Аксиома-Софт»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5920" y="3954796"/>
            <a:ext cx="1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272A32"/>
                </a:solidFill>
                <a:latin typeface="+mj-lt"/>
              </a:rPr>
              <a:t>Компания специализируется на внедрении комплексных систем автоматизации: 1С:Управление холдингом, 1С:Документооборот, 1С:ERP, 1С:Зарплата и управление персоналом, 1С:Налоговый мониторинг, программного обеспечения для финансовых организаций и др.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23080" y="1308766"/>
            <a:ext cx="3545840" cy="1111627"/>
          </a:xfrm>
          <a:prstGeom prst="rect">
            <a:avLst/>
          </a:prstGeom>
          <a:solidFill>
            <a:srgbClr val="F48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+mj-lt"/>
              </a:rPr>
              <a:t>8 лет </a:t>
            </a:r>
            <a:r>
              <a:rPr lang="ru-RU" sz="3200" dirty="0">
                <a:latin typeface="+mj-lt"/>
              </a:rPr>
              <a:t>на рынке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5920" y="1308769"/>
            <a:ext cx="3545840" cy="1111627"/>
          </a:xfrm>
          <a:prstGeom prst="rect">
            <a:avLst/>
          </a:prstGeom>
          <a:solidFill>
            <a:srgbClr val="F0B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+mj-lt"/>
              </a:rPr>
              <a:t>Основана 17 января 2013 года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70240" y="1308767"/>
            <a:ext cx="3545840" cy="1111627"/>
          </a:xfrm>
          <a:prstGeom prst="rect">
            <a:avLst/>
          </a:prstGeom>
          <a:solidFill>
            <a:srgbClr val="6BB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+mj-lt"/>
              </a:rPr>
              <a:t>1 место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рейтинга 1С:КОРП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920" y="5610184"/>
            <a:ext cx="1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6468C"/>
                </a:solidFill>
                <a:latin typeface="+mj-lt"/>
              </a:rPr>
              <a:t>Миссия компании - повышение эффективности работы заказчиков за счет внедрения самых передовых информационных технологий!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23080" y="2596038"/>
            <a:ext cx="3545840" cy="1111627"/>
          </a:xfrm>
          <a:prstGeom prst="rect">
            <a:avLst/>
          </a:prstGeom>
          <a:solidFill>
            <a:srgbClr val="2646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+mj-lt"/>
              </a:rPr>
              <a:t>Сами разрабатываем ПП на базе 1С</a:t>
            </a:r>
            <a:endParaRPr lang="ru-RU" sz="20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5920" y="2596041"/>
            <a:ext cx="3545840" cy="1111627"/>
          </a:xfrm>
          <a:prstGeom prst="rect">
            <a:avLst/>
          </a:prstGeom>
          <a:solidFill>
            <a:srgbClr val="00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&gt;</a:t>
            </a:r>
            <a:r>
              <a:rPr lang="ru-RU" sz="3600" b="1" dirty="0">
                <a:solidFill>
                  <a:schemeClr val="bg1"/>
                </a:solidFill>
                <a:latin typeface="+mj-lt"/>
              </a:rPr>
              <a:t>700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реализованных проектов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70240" y="2596039"/>
            <a:ext cx="3545840" cy="1111627"/>
          </a:xfrm>
          <a:prstGeom prst="rect">
            <a:avLst/>
          </a:prstGeom>
          <a:solidFill>
            <a:srgbClr val="E84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Сертифицированы по </a:t>
            </a:r>
            <a:r>
              <a:rPr lang="en-US" sz="2800" dirty="0"/>
              <a:t>ISO 9001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16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Татьяна Уварова\Desktop\Уварова\POS\Коробки\Маленькие\СКК_коробка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307" y="1677674"/>
            <a:ext cx="2401714" cy="238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Татьяна Уварова\Desktop\Уварова\POS\Коробки\Маленькие\БСК_коробк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185" y="1649307"/>
            <a:ext cx="2508142" cy="239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Татьяна Уварова\Desktop\Уварова\POS\Коробки\Маленькие\коробка_XBR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784" y="3994569"/>
            <a:ext cx="2323936" cy="250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Татьяна Уварова\Desktop\Уварова\POS\Коробки\Маленькие\коробка_ЕПС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7713" y="4013352"/>
            <a:ext cx="2340040" cy="24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Татьяна Уварова\Desktop\Уварова\POS\Коробки\Маленькие\product-box-2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955" y="4030028"/>
            <a:ext cx="1705716" cy="213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тьяна Уварова\Desktop\Уварова\POS\Коробки\Маленькие\1s-marketing-2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16"/>
          <a:stretch/>
        </p:blipFill>
        <p:spPr bwMode="auto">
          <a:xfrm>
            <a:off x="9724960" y="1740280"/>
            <a:ext cx="2004340" cy="237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Татьяна Уварова\Desktop\Уварова\POS\Коробки\Маленькие\коробка_Ломбард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" t="6332" r="1"/>
          <a:stretch/>
        </p:blipFill>
        <p:spPr bwMode="auto">
          <a:xfrm>
            <a:off x="7288040" y="1740280"/>
            <a:ext cx="2118899" cy="2214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Татьяна Уварова\Desktop\Уварова\POS\Коробки\Маленькие\XBRL_коробка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043" y="1670144"/>
            <a:ext cx="2450059" cy="232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Татьяна Уварова\Desktop\Уварова\POS\Коробки\Маленькие\коробка_ЗУП.T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493" y="3955002"/>
            <a:ext cx="2503795" cy="27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1"/>
            <a:ext cx="12191999" cy="1279270"/>
          </a:xfrm>
          <a:prstGeom prst="rect">
            <a:avLst/>
          </a:prstGeom>
          <a:solidFill>
            <a:srgbClr val="30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300" dirty="0">
                <a:solidFill>
                  <a:schemeClr val="bg1"/>
                </a:solidFill>
                <a:latin typeface="+mj-lt"/>
              </a:rPr>
              <a:t>НАШИ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95702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1999" cy="1218911"/>
          </a:xfrm>
          <a:prstGeom prst="rect">
            <a:avLst/>
          </a:prstGeom>
          <a:solidFill>
            <a:srgbClr val="30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300" dirty="0">
                <a:solidFill>
                  <a:schemeClr val="bg1"/>
                </a:solidFill>
                <a:latin typeface="+mj-lt"/>
              </a:rPr>
              <a:t>НОВЫЕ ГОРИЗОНТЫ РАЗВИТИЯ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5918" y="1734788"/>
            <a:ext cx="114601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272A32"/>
                </a:solidFill>
                <a:latin typeface="+mj-lt"/>
              </a:rPr>
              <a:t>В феврале 2021 года компания Аксиома открыла для себя новое направление и запустила проект автоматизации отеля и школы-серфинга на острове Бали. Школа серфинга уже запустила в эксплуатацию разработанную на базе отраслевого решения «1С:Фитнес КОРП» информационную систему!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658" y="609455"/>
            <a:ext cx="6515914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5918" y="3820325"/>
            <a:ext cx="5270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272A32"/>
                </a:solidFill>
                <a:latin typeface="+mj-lt"/>
              </a:rPr>
              <a:t>Данный опыт позволяет открыть новые горизонты развития как для компании, так и для ее сотрудников, позволит выйти с другими проектами на рынок Индонезии!</a:t>
            </a:r>
          </a:p>
        </p:txBody>
      </p:sp>
    </p:spTree>
    <p:extLst>
      <p:ext uri="{BB962C8B-B14F-4D97-AF65-F5344CB8AC3E}">
        <p14:creationId xmlns:p14="http://schemas.microsoft.com/office/powerpoint/2010/main" val="301632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152" r="8926" b="35337"/>
          <a:stretch/>
        </p:blipFill>
        <p:spPr>
          <a:xfrm>
            <a:off x="1067949" y="1"/>
            <a:ext cx="11103731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7042030" cy="6858000"/>
          </a:xfrm>
          <a:prstGeom prst="rect">
            <a:avLst/>
          </a:prstGeom>
          <a:solidFill>
            <a:srgbClr val="2F57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endParaRPr lang="ru-RU" sz="2400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920" y="378422"/>
            <a:ext cx="6593840" cy="6101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 последний годы мы выросли в 2 раза! На 2021-2022 у нас не менее амбициозные планы</a:t>
            </a:r>
            <a:r>
              <a:rPr lang="ru-RU" sz="2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  </a:t>
            </a:r>
            <a:endParaRPr lang="ru-RU" sz="20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силу специфики проектной деятельности «Аксиомы-Софт» </a:t>
            </a:r>
            <a:r>
              <a:rPr lang="ru-RU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 нас большое количество сложных и интересных задач</a:t>
            </a:r>
            <a:r>
              <a:rPr lang="ru-RU" sz="2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что является хорошей почвой для профессионального развития активных сотрудников, которые готовы брать на себя ответственность за результат.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Знатоки 1С с опытом разработки типовых и отраслевых решений работают бок-о-бок с новыми сотрудниками, что позволяет максимально быстро и эффективно наращивать компетенции и реализовывать весь потенциал.</a:t>
            </a:r>
            <a:endParaRPr lang="ru-RU" sz="20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Карьерный рост возможен и гарантирован, если сотрудник нацелен на развитие и заинтересован в росте.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Среди менеджмента компании есть сотрудники, которые начинали свой путь со стажёра, а сегодня уже руководят направлениями!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989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1999" cy="1218911"/>
          </a:xfrm>
          <a:prstGeom prst="rect">
            <a:avLst/>
          </a:prstGeom>
          <a:solidFill>
            <a:srgbClr val="30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300" dirty="0">
                <a:solidFill>
                  <a:prstClr val="white"/>
                </a:solidFill>
                <a:latin typeface="Calibri Light" panose="020F0302020204030204"/>
              </a:rPr>
              <a:t>НАШИ КЛИЕНТЫ</a:t>
            </a:r>
          </a:p>
        </p:txBody>
      </p:sp>
      <p:pic>
        <p:nvPicPr>
          <p:cNvPr id="6" name="Picture 2" descr="C:\Users\Татьяна Уварова\Desktop\2018-11-01_17-19-4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1" y="1320919"/>
            <a:ext cx="6047739" cy="531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Татьяна Уварова\Desktop\2018-11-01_17-20-1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920" y="1218911"/>
            <a:ext cx="6028479" cy="541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35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513210" y="1498085"/>
            <a:ext cx="11137256" cy="4897543"/>
            <a:chOff x="513210" y="1498085"/>
            <a:chExt cx="11137256" cy="489754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11152" t="12154" r="11896" b="10790"/>
            <a:stretch/>
          </p:blipFill>
          <p:spPr>
            <a:xfrm>
              <a:off x="684280" y="1507174"/>
              <a:ext cx="1576891" cy="129122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/>
            <a:srcRect l="5238" t="21728" r="7088" b="18032"/>
            <a:stretch/>
          </p:blipFill>
          <p:spPr>
            <a:xfrm>
              <a:off x="9850466" y="1531756"/>
              <a:ext cx="1800000" cy="1036708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/>
            <a:srcRect l="9124" t="17272" r="11527" b="20802"/>
            <a:stretch/>
          </p:blipFill>
          <p:spPr>
            <a:xfrm>
              <a:off x="7595651" y="4014813"/>
              <a:ext cx="1800000" cy="117062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/>
            <a:srcRect l="6256" t="19470" r="5005" b="20844"/>
            <a:stretch/>
          </p:blipFill>
          <p:spPr>
            <a:xfrm>
              <a:off x="548417" y="4014813"/>
              <a:ext cx="1800000" cy="100384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6"/>
            <a:srcRect l="5730" t="24369" r="4378" b="20707"/>
            <a:stretch/>
          </p:blipFill>
          <p:spPr>
            <a:xfrm>
              <a:off x="2916270" y="4227869"/>
              <a:ext cx="1800000" cy="91111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3825"/>
            <a:stretch/>
          </p:blipFill>
          <p:spPr>
            <a:xfrm>
              <a:off x="2803855" y="5609207"/>
              <a:ext cx="1955699" cy="78371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9210" y="5538874"/>
              <a:ext cx="1800000" cy="67680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9"/>
            <a:srcRect l="3130" t="23104" r="3946" b="21992"/>
            <a:stretch/>
          </p:blipFill>
          <p:spPr>
            <a:xfrm>
              <a:off x="513210" y="5435456"/>
              <a:ext cx="1800000" cy="883637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10"/>
            <a:srcRect l="5252" t="18973" r="9709" b="17609"/>
            <a:stretch/>
          </p:blipFill>
          <p:spPr>
            <a:xfrm>
              <a:off x="7431220" y="1507174"/>
              <a:ext cx="1800000" cy="1108612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1"/>
            <a:srcRect l="5749" t="24073" r="4707" b="26567"/>
            <a:stretch/>
          </p:blipFill>
          <p:spPr>
            <a:xfrm>
              <a:off x="5049689" y="5429454"/>
              <a:ext cx="2048291" cy="966174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2"/>
            <a:srcRect l="14286" t="23329" r="11913" b="22705"/>
            <a:stretch/>
          </p:blipFill>
          <p:spPr>
            <a:xfrm>
              <a:off x="5173834" y="1498085"/>
              <a:ext cx="1800000" cy="1109776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3"/>
            <a:srcRect l="4102" t="23396" r="4448" b="23019"/>
            <a:stretch/>
          </p:blipFill>
          <p:spPr>
            <a:xfrm>
              <a:off x="9841210" y="5438250"/>
              <a:ext cx="1800000" cy="878049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14"/>
            <a:srcRect l="4128" t="19657" r="3760" b="23071"/>
            <a:stretch/>
          </p:blipFill>
          <p:spPr>
            <a:xfrm>
              <a:off x="2880417" y="1600636"/>
              <a:ext cx="1800000" cy="921688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5"/>
            <a:srcRect l="6824" t="22039" r="5322" b="24732"/>
            <a:stretch/>
          </p:blipFill>
          <p:spPr>
            <a:xfrm>
              <a:off x="548417" y="2887421"/>
              <a:ext cx="1800000" cy="911539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6"/>
            <a:srcRect l="3675" t="26482" r="5542" b="29423"/>
            <a:stretch/>
          </p:blipFill>
          <p:spPr>
            <a:xfrm>
              <a:off x="2880417" y="2953565"/>
              <a:ext cx="1800000" cy="744445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7"/>
            <a:srcRect l="6982" t="33178" r="6617" b="33451"/>
            <a:stretch/>
          </p:blipFill>
          <p:spPr>
            <a:xfrm>
              <a:off x="5173834" y="3049249"/>
              <a:ext cx="1800000" cy="581015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9210" y="2973868"/>
              <a:ext cx="1800000" cy="731775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9689" y="4247007"/>
              <a:ext cx="2091147" cy="857457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20"/>
            <a:srcRect l="4470" t="26243" r="5194" b="26022"/>
            <a:stretch/>
          </p:blipFill>
          <p:spPr>
            <a:xfrm>
              <a:off x="9850466" y="2920230"/>
              <a:ext cx="1800000" cy="77778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1"/>
            <a:srcRect l="6598" t="20870" r="7131" b="24529"/>
            <a:stretch/>
          </p:blipFill>
          <p:spPr>
            <a:xfrm>
              <a:off x="9850466" y="4164336"/>
              <a:ext cx="1800000" cy="940128"/>
            </a:xfrm>
            <a:prstGeom prst="rect">
              <a:avLst/>
            </a:prstGeom>
          </p:spPr>
        </p:pic>
      </p:grpSp>
      <p:sp>
        <p:nvSpPr>
          <p:cNvPr id="33" name="Прямоугольник 32"/>
          <p:cNvSpPr/>
          <p:nvPr/>
        </p:nvSpPr>
        <p:spPr>
          <a:xfrm>
            <a:off x="1" y="0"/>
            <a:ext cx="12191999" cy="1279270"/>
          </a:xfrm>
          <a:prstGeom prst="rect">
            <a:avLst/>
          </a:prstGeom>
          <a:solidFill>
            <a:srgbClr val="30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300" dirty="0">
                <a:solidFill>
                  <a:schemeClr val="bg1"/>
                </a:solidFill>
                <a:latin typeface="+mj-lt"/>
              </a:rPr>
              <a:t>НАШИ СТАТУСЫ</a:t>
            </a:r>
            <a:endParaRPr lang="ru-RU" sz="4400" b="1" spc="300" dirty="0">
              <a:solidFill>
                <a:schemeClr val="bg1"/>
              </a:solidFill>
              <a:highlight>
                <a:srgbClr val="FF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726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58" t="10021" r="12881"/>
          <a:stretch/>
        </p:blipFill>
        <p:spPr>
          <a:xfrm>
            <a:off x="9377680" y="1319922"/>
            <a:ext cx="2814320" cy="221783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0" y="0"/>
            <a:ext cx="12192000" cy="1123291"/>
          </a:xfrm>
          <a:prstGeom prst="rect">
            <a:avLst/>
          </a:prstGeom>
          <a:solidFill>
            <a:srgbClr val="30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300" dirty="0">
                <a:latin typeface="+mj-lt"/>
              </a:rPr>
              <a:t>НАШИ ПОБЕДЫ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120" y="3809277"/>
            <a:ext cx="9570720" cy="1610683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" sz="2000" b="1" dirty="0">
                <a:solidFill>
                  <a:srgbClr val="255B9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Восьмикратный победитель конкурса «Проект года» </a:t>
            </a:r>
            <a:r>
              <a:rPr lang="ru" sz="2000" dirty="0">
                <a:solidFill>
                  <a:srgbClr val="255B9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по версии компании 1С за </a:t>
            </a:r>
            <a:r>
              <a:rPr lang="ru" sz="2000" b="1" dirty="0">
                <a:solidFill>
                  <a:srgbClr val="255B9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2019</a:t>
            </a:r>
            <a:r>
              <a:rPr lang="ru" sz="2000" dirty="0">
                <a:solidFill>
                  <a:srgbClr val="255B9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 год!</a:t>
            </a:r>
          </a:p>
          <a:p>
            <a:r>
              <a:rPr lang="ru" sz="2000" b="1" dirty="0">
                <a:solidFill>
                  <a:srgbClr val="255B9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Пятикратный победитель конкурса «Проект года»</a:t>
            </a:r>
            <a:r>
              <a:rPr lang="ru" sz="2000" dirty="0">
                <a:solidFill>
                  <a:srgbClr val="255B9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 по версии компании 1С за </a:t>
            </a:r>
            <a:r>
              <a:rPr lang="ru" sz="2000" b="1" dirty="0">
                <a:solidFill>
                  <a:srgbClr val="255B9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2018</a:t>
            </a:r>
            <a:r>
              <a:rPr lang="ru" sz="2000" dirty="0">
                <a:solidFill>
                  <a:srgbClr val="255B9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 год!</a:t>
            </a:r>
          </a:p>
          <a:p>
            <a:r>
              <a:rPr lang="ru" sz="2000" b="1" dirty="0">
                <a:solidFill>
                  <a:srgbClr val="255B9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Трехкратный победитель конкурса «Проект года» </a:t>
            </a:r>
            <a:r>
              <a:rPr lang="ru" sz="2000" dirty="0">
                <a:solidFill>
                  <a:srgbClr val="255B9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по версии компании 1С за </a:t>
            </a:r>
            <a:r>
              <a:rPr lang="ru" sz="2000" b="1" dirty="0">
                <a:solidFill>
                  <a:srgbClr val="255B9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2017</a:t>
            </a:r>
            <a:r>
              <a:rPr lang="ru" sz="2000" dirty="0">
                <a:solidFill>
                  <a:srgbClr val="255B9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 год!</a:t>
            </a:r>
          </a:p>
          <a:p>
            <a:r>
              <a:rPr lang="ru" sz="2000" b="1" dirty="0">
                <a:solidFill>
                  <a:srgbClr val="255B9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Трехкратный победитель конкурса «Проект года»</a:t>
            </a:r>
            <a:r>
              <a:rPr lang="ru" sz="2000" dirty="0">
                <a:solidFill>
                  <a:srgbClr val="255B9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 по версии компании 1С за </a:t>
            </a:r>
            <a:r>
              <a:rPr lang="ru" sz="2000" b="1" dirty="0">
                <a:solidFill>
                  <a:srgbClr val="255B9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2016</a:t>
            </a:r>
            <a:r>
              <a:rPr lang="ru" sz="2000" dirty="0">
                <a:solidFill>
                  <a:srgbClr val="255B9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 год!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1862" y="1206982"/>
            <a:ext cx="9155818" cy="252248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Победитель конкурса «Проект года» по версии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Global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Cio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 за 2017-2018 год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в номинациях «Лучшее отраслевое решение в категории Банки и Страхование», «Лучшее отраслевое решение в категории ИТ для финансовой службы» и «Лучший региональный проект в категории Общегосударственный/ Международный проект».</a:t>
            </a: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Победитель конкурса «Проект года» по версии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Global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Cio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 в 2015-2016 год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в номинациях «Лучший IT-проект в бизнес-приложениях», «Лучший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IT-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SemiBold"/>
              </a:rPr>
              <a:t>проект для банков», «Лучший IT-проект для страховых компаний» и «Лучшее IT-решение в области автоматизации управления финансами».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40" y="3729247"/>
            <a:ext cx="1696720" cy="16907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862" y="5534561"/>
            <a:ext cx="11704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+mj-lt"/>
              </a:rPr>
              <a:t>Убедительная победа и большое количество выигравших проектов – это результат продуманной стратегии развития компании «Аксиома-Софт», направленной на привлечение лучших специалистов, создание условий для развития профессионализма и компетенций в области внедрения решений «1С:Предприятие».</a:t>
            </a:r>
          </a:p>
        </p:txBody>
      </p:sp>
    </p:spTree>
    <p:extLst>
      <p:ext uri="{BB962C8B-B14F-4D97-AF65-F5344CB8AC3E}">
        <p14:creationId xmlns:p14="http://schemas.microsoft.com/office/powerpoint/2010/main" val="926732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8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1202A8"/>
      </a:accent3>
      <a:accent4>
        <a:srgbClr val="C31D2D"/>
      </a:accent4>
      <a:accent5>
        <a:srgbClr val="253D8B"/>
      </a:accent5>
      <a:accent6>
        <a:srgbClr val="83C6FD"/>
      </a:accent6>
      <a:hlink>
        <a:srgbClr val="438AD7"/>
      </a:hlink>
      <a:folHlink>
        <a:srgbClr val="438AD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8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1202A8"/>
      </a:accent3>
      <a:accent4>
        <a:srgbClr val="C31D2D"/>
      </a:accent4>
      <a:accent5>
        <a:srgbClr val="253D8B"/>
      </a:accent5>
      <a:accent6>
        <a:srgbClr val="83C6FD"/>
      </a:accent6>
      <a:hlink>
        <a:srgbClr val="438AD7"/>
      </a:hlink>
      <a:folHlink>
        <a:srgbClr val="438AD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Другая 8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1202A8"/>
      </a:accent3>
      <a:accent4>
        <a:srgbClr val="C31D2D"/>
      </a:accent4>
      <a:accent5>
        <a:srgbClr val="253D8B"/>
      </a:accent5>
      <a:accent6>
        <a:srgbClr val="83C6FD"/>
      </a:accent6>
      <a:hlink>
        <a:srgbClr val="438AD7"/>
      </a:hlink>
      <a:folHlink>
        <a:srgbClr val="438AD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4630</TotalTime>
  <Words>1123</Words>
  <Application>Microsoft Office PowerPoint</Application>
  <PresentationFormat>Произвольный</PresentationFormat>
  <Paragraphs>123</Paragraphs>
  <Slides>23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РАБОТЫ НАШЕЙ КОМПАНИИ</vt:lpstr>
      <vt:lpstr>ПРИНЦИПЫ РАБОТЫ СОТРУДНИКОВ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Аксиома</dc:creator>
  <cp:lastModifiedBy>Baturin</cp:lastModifiedBy>
  <cp:revision>37</cp:revision>
  <dcterms:created xsi:type="dcterms:W3CDTF">2020-06-25T08:06:50Z</dcterms:created>
  <dcterms:modified xsi:type="dcterms:W3CDTF">2021-06-28T07:21:04Z</dcterms:modified>
</cp:coreProperties>
</file>